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35"/>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Adobe 명조 Std Acro M" charset="-127"/>
        <a:cs typeface="+mn-cs"/>
      </a:defRPr>
    </a:lvl1pPr>
    <a:lvl2pPr marL="457200" algn="l" rtl="0" eaLnBrk="0" fontAlgn="base" hangingPunct="0">
      <a:spcBef>
        <a:spcPct val="0"/>
      </a:spcBef>
      <a:spcAft>
        <a:spcPct val="0"/>
      </a:spcAft>
      <a:defRPr sz="2400" kern="1200">
        <a:solidFill>
          <a:schemeClr val="tx1"/>
        </a:solidFill>
        <a:latin typeface="Arial" charset="0"/>
        <a:ea typeface="Adobe 명조 Std Acro M" charset="-127"/>
        <a:cs typeface="+mn-cs"/>
      </a:defRPr>
    </a:lvl2pPr>
    <a:lvl3pPr marL="914400" algn="l" rtl="0" eaLnBrk="0" fontAlgn="base" hangingPunct="0">
      <a:spcBef>
        <a:spcPct val="0"/>
      </a:spcBef>
      <a:spcAft>
        <a:spcPct val="0"/>
      </a:spcAft>
      <a:defRPr sz="2400" kern="1200">
        <a:solidFill>
          <a:schemeClr val="tx1"/>
        </a:solidFill>
        <a:latin typeface="Arial" charset="0"/>
        <a:ea typeface="Adobe 명조 Std Acro M" charset="-127"/>
        <a:cs typeface="+mn-cs"/>
      </a:defRPr>
    </a:lvl3pPr>
    <a:lvl4pPr marL="1371600" algn="l" rtl="0" eaLnBrk="0" fontAlgn="base" hangingPunct="0">
      <a:spcBef>
        <a:spcPct val="0"/>
      </a:spcBef>
      <a:spcAft>
        <a:spcPct val="0"/>
      </a:spcAft>
      <a:defRPr sz="2400" kern="1200">
        <a:solidFill>
          <a:schemeClr val="tx1"/>
        </a:solidFill>
        <a:latin typeface="Arial" charset="0"/>
        <a:ea typeface="Adobe 명조 Std Acro M" charset="-127"/>
        <a:cs typeface="+mn-cs"/>
      </a:defRPr>
    </a:lvl4pPr>
    <a:lvl5pPr marL="1828800" algn="l" rtl="0" eaLnBrk="0" fontAlgn="base" hangingPunct="0">
      <a:spcBef>
        <a:spcPct val="0"/>
      </a:spcBef>
      <a:spcAft>
        <a:spcPct val="0"/>
      </a:spcAft>
      <a:defRPr sz="2400" kern="1200">
        <a:solidFill>
          <a:schemeClr val="tx1"/>
        </a:solidFill>
        <a:latin typeface="Arial" charset="0"/>
        <a:ea typeface="Adobe 명조 Std Acro M" charset="-127"/>
        <a:cs typeface="+mn-cs"/>
      </a:defRPr>
    </a:lvl5pPr>
    <a:lvl6pPr marL="2286000" algn="l" defTabSz="914400" rtl="0" eaLnBrk="1" latinLnBrk="0" hangingPunct="1">
      <a:defRPr sz="2400" kern="1200">
        <a:solidFill>
          <a:schemeClr val="tx1"/>
        </a:solidFill>
        <a:latin typeface="Arial" charset="0"/>
        <a:ea typeface="Adobe 명조 Std Acro M" charset="-127"/>
        <a:cs typeface="+mn-cs"/>
      </a:defRPr>
    </a:lvl6pPr>
    <a:lvl7pPr marL="2743200" algn="l" defTabSz="914400" rtl="0" eaLnBrk="1" latinLnBrk="0" hangingPunct="1">
      <a:defRPr sz="2400" kern="1200">
        <a:solidFill>
          <a:schemeClr val="tx1"/>
        </a:solidFill>
        <a:latin typeface="Arial" charset="0"/>
        <a:ea typeface="Adobe 명조 Std Acro M" charset="-127"/>
        <a:cs typeface="+mn-cs"/>
      </a:defRPr>
    </a:lvl7pPr>
    <a:lvl8pPr marL="3200400" algn="l" defTabSz="914400" rtl="0" eaLnBrk="1" latinLnBrk="0" hangingPunct="1">
      <a:defRPr sz="2400" kern="1200">
        <a:solidFill>
          <a:schemeClr val="tx1"/>
        </a:solidFill>
        <a:latin typeface="Arial" charset="0"/>
        <a:ea typeface="Adobe 명조 Std Acro M" charset="-127"/>
        <a:cs typeface="+mn-cs"/>
      </a:defRPr>
    </a:lvl8pPr>
    <a:lvl9pPr marL="3657600" algn="l" defTabSz="914400" rtl="0" eaLnBrk="1" latinLnBrk="0" hangingPunct="1">
      <a:defRPr sz="2400" kern="1200">
        <a:solidFill>
          <a:schemeClr val="tx1"/>
        </a:solidFill>
        <a:latin typeface="Arial" charset="0"/>
        <a:ea typeface="Adobe 명조 Std Acro M" charset="-127"/>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N Semiconductor" initials="O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9900"/>
    <a:srgbClr val="2D7131"/>
    <a:srgbClr val="0000FF"/>
    <a:srgbClr val="FF0000"/>
    <a:srgbClr val="3D5584"/>
    <a:srgbClr val="5C90CC"/>
    <a:srgbClr val="2D8435"/>
    <a:srgbClr val="0099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80" autoAdjust="0"/>
    <p:restoredTop sz="92350" autoAdjust="0"/>
  </p:normalViewPr>
  <p:slideViewPr>
    <p:cSldViewPr>
      <p:cViewPr varScale="1">
        <p:scale>
          <a:sx n="68" d="100"/>
          <a:sy n="68" d="100"/>
        </p:scale>
        <p:origin x="-123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endParaRPr lang="en-US" dirty="0"/>
          </a:p>
        </p:txBody>
      </p:sp>
      <p:sp>
        <p:nvSpPr>
          <p:cNvPr id="1945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fld id="{AF9AFE3F-95AE-4787-8BE5-559500969452}" type="datetimeFigureOut">
              <a:rPr lang="en-US"/>
              <a:pPr/>
              <a:t>8/30/2012</a:t>
            </a:fld>
            <a:endParaRPr lang="en-US" dirty="0"/>
          </a:p>
        </p:txBody>
      </p:sp>
      <p:sp>
        <p:nvSpPr>
          <p:cNvPr id="1946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endParaRPr lang="en-US" dirty="0"/>
          </a:p>
        </p:txBody>
      </p:sp>
      <p:sp>
        <p:nvSpPr>
          <p:cNvPr id="1946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fld id="{AABC8EF0-B558-42DD-B826-C21D7A7CF458}" type="slidenum">
              <a:rPr lang="en-US"/>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Q&amp;A’s are captured in </a:t>
            </a:r>
            <a:r>
              <a:rPr lang="en-US" smtClean="0"/>
              <a:t>notes section</a:t>
            </a:r>
            <a:endParaRPr lang="en-US"/>
          </a:p>
        </p:txBody>
      </p:sp>
      <p:sp>
        <p:nvSpPr>
          <p:cNvPr id="4" name="Slide Number Placeholder 3"/>
          <p:cNvSpPr>
            <a:spLocks noGrp="1"/>
          </p:cNvSpPr>
          <p:nvPr>
            <p:ph type="sldNum" sz="quarter" idx="10"/>
          </p:nvPr>
        </p:nvSpPr>
        <p:spPr/>
        <p:txBody>
          <a:bodyPr/>
          <a:lstStyle/>
          <a:p>
            <a:fld id="{AABC8EF0-B558-42DD-B826-C21D7A7CF458}"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Q&amp;A’s</a:t>
            </a:r>
          </a:p>
          <a:p>
            <a:r>
              <a:rPr lang="en-US" dirty="0" smtClean="0"/>
              <a:t>Why the push out</a:t>
            </a:r>
            <a:r>
              <a:rPr lang="en-US" baseline="0" dirty="0" smtClean="0"/>
              <a:t> of communication?  Was Feb 20… now Mar 5.   A – wanted to align beginning of delivery with earliest date when equity could be communicated which was March 5.  That is our recommendation.  However if you have a schedule constraint you can deliver the performance message earlier, but not the equity letter.</a:t>
            </a:r>
          </a:p>
          <a:p>
            <a:endParaRPr lang="en-US" dirty="0" smtClean="0"/>
          </a:p>
          <a:p>
            <a:r>
              <a:rPr lang="en-US" dirty="0" smtClean="0"/>
              <a:t>Why not provide</a:t>
            </a:r>
            <a:r>
              <a:rPr lang="en-US" baseline="0" dirty="0" smtClean="0"/>
              <a:t> merit letter?  A - Part of green effort, mgr and employee self service available;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a:t>
            </a:r>
            <a:r>
              <a:rPr lang="en-US" baseline="0" dirty="0" smtClean="0"/>
              <a:t> &amp; A’s</a:t>
            </a:r>
          </a:p>
          <a:p>
            <a:r>
              <a:rPr lang="en-US" dirty="0" smtClean="0"/>
              <a:t>If Mgrs is not at a location with HR, equity letters</a:t>
            </a:r>
            <a:r>
              <a:rPr lang="en-US" baseline="0" dirty="0" smtClean="0"/>
              <a:t> </a:t>
            </a:r>
            <a:r>
              <a:rPr lang="en-US" dirty="0" smtClean="0"/>
              <a:t>will be emailed to</a:t>
            </a:r>
            <a:r>
              <a:rPr lang="en-US" baseline="0" dirty="0" smtClean="0"/>
              <a:t> manager</a:t>
            </a:r>
            <a:endParaRPr lang="en-US" dirty="0" smtClean="0"/>
          </a:p>
          <a:p>
            <a:r>
              <a:rPr lang="en-US" dirty="0" smtClean="0"/>
              <a:t>When?</a:t>
            </a:r>
            <a:r>
              <a:rPr lang="en-US" baseline="0" dirty="0" smtClean="0"/>
              <a:t>  Already out to local HR; most us pushing out today (Fri March 2)</a:t>
            </a:r>
          </a:p>
          <a:p>
            <a:r>
              <a:rPr lang="en-US" baseline="0" dirty="0" smtClean="0"/>
              <a:t>Lump sum, where is that found?  Have to see in CWB</a:t>
            </a:r>
          </a:p>
          <a:p>
            <a:r>
              <a:rPr lang="en-US" baseline="0" dirty="0" smtClean="0"/>
              <a:t>Equity delivered only by post?  Yes unless you are in a remote, then you will get email and you print. </a:t>
            </a:r>
          </a:p>
          <a:p>
            <a:r>
              <a:rPr lang="en-US" baseline="0" dirty="0" smtClean="0"/>
              <a:t>Ok to email the equity letter to employee if not same physical site?  Yes…</a:t>
            </a:r>
            <a:endParaRPr lang="en-US" dirty="0" smtClean="0"/>
          </a:p>
          <a:p>
            <a:endParaRPr lang="en-US" dirty="0" smtClean="0"/>
          </a:p>
          <a:p>
            <a:r>
              <a:rPr lang="en-US" dirty="0" smtClean="0"/>
              <a:t>Distribution of equity letters?</a:t>
            </a:r>
            <a:r>
              <a:rPr lang="en-US" baseline="0" dirty="0" smtClean="0"/>
              <a:t>  Equity letters coming from Phx</a:t>
            </a:r>
            <a:endParaRPr lang="en-US" dirty="0" smtClean="0"/>
          </a:p>
          <a:p>
            <a:endParaRPr lang="en-US" dirty="0" smtClean="0"/>
          </a:p>
          <a:p>
            <a:r>
              <a:rPr lang="en-US" dirty="0" smtClean="0"/>
              <a:t>Window</a:t>
            </a:r>
            <a:r>
              <a:rPr lang="en-US" baseline="0" dirty="0" smtClean="0"/>
              <a:t> for acceptance is up to first vest date…. Usually one year after grant…some have lost their grant….</a:t>
            </a:r>
          </a:p>
          <a:p>
            <a:r>
              <a:rPr lang="en-US" baseline="0" dirty="0" smtClean="0"/>
              <a:t>It is in CWB… </a:t>
            </a:r>
          </a:p>
          <a:p>
            <a:r>
              <a:rPr lang="en-US" baseline="0" dirty="0" smtClean="0"/>
              <a:t>If can’t physically give them?  Email them. If possible </a:t>
            </a:r>
          </a:p>
          <a:p>
            <a:r>
              <a:rPr lang="en-US" baseline="0" dirty="0" smtClean="0"/>
              <a:t>Employees in PH… in the past said it was not correct…based on salary….  </a:t>
            </a:r>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Q&amp;As</a:t>
            </a:r>
          </a:p>
          <a:p>
            <a:endParaRPr lang="en-US" dirty="0" smtClean="0"/>
          </a:p>
          <a:p>
            <a:r>
              <a:rPr lang="en-US" dirty="0" smtClean="0"/>
              <a:t>Once promotion is submitted is there someplace</a:t>
            </a:r>
            <a:r>
              <a:rPr lang="en-US" baseline="0" dirty="0" smtClean="0"/>
              <a:t> in Oracle I can</a:t>
            </a:r>
            <a:r>
              <a:rPr lang="en-US" dirty="0" smtClean="0"/>
              <a:t> track progress?   A - No other</a:t>
            </a:r>
            <a:r>
              <a:rPr lang="en-US" baseline="0" dirty="0" smtClean="0"/>
              <a:t> than you will received notifications  as it is approved at each step…  confirmed with HRIS…</a:t>
            </a:r>
            <a:endParaRPr lang="en-US" dirty="0" smtClean="0"/>
          </a:p>
          <a:p>
            <a:endParaRPr lang="en-US" dirty="0" smtClean="0"/>
          </a:p>
          <a:p>
            <a:r>
              <a:rPr lang="en-US" dirty="0" smtClean="0"/>
              <a:t>360 required for non-exempts?  Different processes used … typically</a:t>
            </a:r>
            <a:r>
              <a:rPr lang="en-US" baseline="0" dirty="0" smtClean="0"/>
              <a:t> no</a:t>
            </a:r>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Q&amp;A’s</a:t>
            </a:r>
          </a:p>
          <a:p>
            <a:r>
              <a:rPr lang="en-US" dirty="0" smtClean="0"/>
              <a:t>Pro</a:t>
            </a:r>
            <a:r>
              <a:rPr lang="en-US" baseline="0" dirty="0" smtClean="0"/>
              <a:t>cessing promotions – when can we start?  A - Manager Self Service Change action menu items will be available no later than March 1; we hope to open it up sooner; you can start completing forms, talking to the decision makers now.   </a:t>
            </a:r>
            <a:endParaRPr lang="en-US" dirty="0" smtClean="0"/>
          </a:p>
          <a:p>
            <a:endParaRPr lang="en-US" dirty="0" smtClean="0"/>
          </a:p>
          <a:p>
            <a:r>
              <a:rPr lang="en-US" dirty="0" smtClean="0"/>
              <a:t>Effective date?  Depends</a:t>
            </a:r>
            <a:r>
              <a:rPr lang="en-US" baseline="0" dirty="0" smtClean="0"/>
              <a:t> on your payroll; generally effective date is July 16; you may actually see the increase later, depending on your payroll schedule</a:t>
            </a:r>
            <a:endParaRPr lang="en-US" dirty="0" smtClean="0"/>
          </a:p>
          <a:p>
            <a:endParaRPr lang="en-US" dirty="0" smtClean="0"/>
          </a:p>
          <a:p>
            <a:r>
              <a:rPr lang="en-US" dirty="0" smtClean="0"/>
              <a:t>Mandatory</a:t>
            </a:r>
            <a:r>
              <a:rPr lang="en-US" baseline="0" dirty="0" smtClean="0"/>
              <a:t> feedback required?  If employee refuses, document in your notes or note on hard copy of appraisal…</a:t>
            </a:r>
          </a:p>
          <a:p>
            <a:endParaRPr lang="en-US" baseline="0" dirty="0" smtClean="0"/>
          </a:p>
          <a:p>
            <a:r>
              <a:rPr lang="en-US" baseline="0" dirty="0" smtClean="0"/>
              <a:t>Will it be exactly what is in CWB approved?  Yes, but appearance may vary slightly – will see </a:t>
            </a:r>
            <a:r>
              <a:rPr lang="en-US" baseline="0" dirty="0" err="1" smtClean="0"/>
              <a:t>slightrounding</a:t>
            </a:r>
            <a:r>
              <a:rPr lang="en-US" baseline="0" dirty="0" smtClean="0"/>
              <a:t> off of amounts in Japan and one other country</a:t>
            </a:r>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18</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r>
              <a:rPr lang="en-US" dirty="0"/>
              <a:t>Comments </a:t>
            </a:r>
            <a:r>
              <a:rPr lang="en-US" dirty="0" smtClean="0"/>
              <a:t>–  </a:t>
            </a:r>
            <a:endParaRPr lang="en-US" dirty="0"/>
          </a:p>
          <a:p>
            <a:r>
              <a:rPr lang="en-US" dirty="0"/>
              <a:t>Remember …..</a:t>
            </a:r>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BC8EF0-B558-42DD-B826-C21D7A7CF458}" type="slidenum">
              <a:rPr lang="en-US" smtClean="0"/>
              <a:pPr/>
              <a:t>27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40FDBA09-772C-47B2-B196-BF5337E2D3A0}" type="slidenum">
              <a:rPr lang="en-US" smtClean="0"/>
              <a:pPr/>
              <a:t>28</a:t>
            </a:fld>
            <a:endParaRPr lang="en-US" dirty="0"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i="1" dirty="0" smtClean="0"/>
              <a:t> </a:t>
            </a:r>
            <a:endParaRPr lang="en-US" baseline="0"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40FDBA09-772C-47B2-B196-BF5337E2D3A0}" type="slidenum">
              <a:rPr lang="en-US" smtClean="0"/>
              <a:pPr/>
              <a:t>29</a:t>
            </a:fld>
            <a:endParaRPr lang="en-US" dirty="0"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i="0"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i="0" baseline="0" dirty="0" smtClean="0"/>
              <a:t>The following is an example of negligent management that is not acceptable…</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US" sz="1200" i="0" baseline="0" dirty="0" smtClean="0"/>
              <a:t>Mgr goes to HR or senior management and say I need to “get rid of” someone….</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US" sz="1200" i="0" baseline="0" dirty="0" smtClean="0"/>
              <a:t>And that person has never received a low performance message before… </a:t>
            </a:r>
            <a:endParaRPr lang="en-US" i="0" baseline="0"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Text Box 7"/>
          <p:cNvSpPr txBox="1">
            <a:spLocks noChangeArrowheads="1"/>
          </p:cNvSpPr>
          <p:nvPr userDrawn="1"/>
        </p:nvSpPr>
        <p:spPr bwMode="auto">
          <a:xfrm>
            <a:off x="593725" y="6629400"/>
            <a:ext cx="2435225" cy="214313"/>
          </a:xfrm>
          <a:prstGeom prst="rect">
            <a:avLst/>
          </a:prstGeom>
          <a:noFill/>
          <a:ln w="9525">
            <a:noFill/>
            <a:miter lim="800000"/>
            <a:headEnd/>
            <a:tailEnd/>
          </a:ln>
        </p:spPr>
        <p:txBody>
          <a:bodyPr>
            <a:spAutoFit/>
          </a:bodyPr>
          <a:lstStyle/>
          <a:p>
            <a:fld id="{D5D4C59C-6997-47D1-AB5C-EDA8BCF745EE}" type="slidenum">
              <a:rPr lang="en-US" sz="800" i="1">
                <a:solidFill>
                  <a:schemeClr val="bg1"/>
                </a:solidFill>
              </a:rPr>
              <a:pPr/>
              <a:t>‹#›</a:t>
            </a:fld>
            <a:r>
              <a:rPr lang="en-US" sz="800" i="1" dirty="0">
                <a:solidFill>
                  <a:schemeClr val="bg1"/>
                </a:solidFill>
              </a:rPr>
              <a:t>  • </a:t>
            </a:r>
            <a:r>
              <a:rPr lang="en-US" sz="800" i="1" dirty="0" smtClean="0">
                <a:solidFill>
                  <a:schemeClr val="bg1"/>
                </a:solidFill>
              </a:rPr>
              <a:t>2012 Annual</a:t>
            </a:r>
            <a:r>
              <a:rPr lang="en-US" sz="800" i="1" baseline="0" dirty="0" smtClean="0">
                <a:solidFill>
                  <a:schemeClr val="bg1"/>
                </a:solidFill>
              </a:rPr>
              <a:t> Appraisal  Delivery</a:t>
            </a:r>
            <a:endParaRPr lang="en-US" dirty="0"/>
          </a:p>
        </p:txBody>
      </p:sp>
      <p:sp>
        <p:nvSpPr>
          <p:cNvPr id="5" name="Text Box 8"/>
          <p:cNvSpPr txBox="1">
            <a:spLocks noChangeArrowheads="1"/>
          </p:cNvSpPr>
          <p:nvPr userDrawn="1"/>
        </p:nvSpPr>
        <p:spPr bwMode="auto">
          <a:xfrm>
            <a:off x="7346950" y="6629400"/>
            <a:ext cx="1246188" cy="214313"/>
          </a:xfrm>
          <a:prstGeom prst="rect">
            <a:avLst/>
          </a:prstGeom>
          <a:noFill/>
          <a:ln w="9525">
            <a:noFill/>
            <a:miter lim="800000"/>
            <a:headEnd/>
            <a:tailEnd/>
          </a:ln>
        </p:spPr>
        <p:txBody>
          <a:bodyPr wrap="none">
            <a:spAutoFit/>
          </a:bodyPr>
          <a:lstStyle/>
          <a:p>
            <a:pPr algn="r">
              <a:defRPr/>
            </a:pPr>
            <a:r>
              <a:rPr lang="en-US" sz="800" i="1" dirty="0">
                <a:solidFill>
                  <a:schemeClr val="bg1"/>
                </a:solidFill>
              </a:rPr>
              <a:t>Confidential Proprietary</a:t>
            </a:r>
            <a:endParaRPr lang="en-US" sz="800" dirty="0">
              <a:solidFill>
                <a:schemeClr val="bg1"/>
              </a:solidFill>
            </a:endParaRPr>
          </a:p>
        </p:txBody>
      </p:sp>
      <p:pic>
        <p:nvPicPr>
          <p:cNvPr id="6" name="Picture 9" descr="ONVert-3DShadow-Lg"/>
          <p:cNvPicPr>
            <a:picLocks noChangeAspect="1" noChangeArrowheads="1"/>
          </p:cNvPicPr>
          <p:nvPr userDrawn="1"/>
        </p:nvPicPr>
        <p:blipFill>
          <a:blip r:embed="rId3" cstate="print"/>
          <a:srcRect/>
          <a:stretch>
            <a:fillRect/>
          </a:stretch>
        </p:blipFill>
        <p:spPr bwMode="auto">
          <a:xfrm>
            <a:off x="3200400" y="914400"/>
            <a:ext cx="2901950" cy="2901950"/>
          </a:xfrm>
          <a:prstGeom prst="rect">
            <a:avLst/>
          </a:prstGeom>
          <a:noFill/>
          <a:ln w="9525">
            <a:noFill/>
            <a:miter lim="800000"/>
            <a:headEnd/>
            <a:tailEnd/>
          </a:ln>
        </p:spPr>
      </p:pic>
      <p:sp>
        <p:nvSpPr>
          <p:cNvPr id="4098" name="Rectangle 2"/>
          <p:cNvSpPr>
            <a:spLocks noGrp="1" noChangeArrowheads="1"/>
          </p:cNvSpPr>
          <p:nvPr>
            <p:ph type="ctrTitle"/>
          </p:nvPr>
        </p:nvSpPr>
        <p:spPr>
          <a:xfrm>
            <a:off x="685800" y="3886200"/>
            <a:ext cx="7772400" cy="1143000"/>
          </a:xfrm>
        </p:spPr>
        <p:txBody>
          <a:bodyPr/>
          <a:lstStyle>
            <a:lvl1pPr>
              <a:defRPr sz="3600"/>
            </a:lvl1pPr>
          </a:lstStyle>
          <a:p>
            <a:r>
              <a:rPr lang="en-US"/>
              <a:t>Click to edit Master title style</a:t>
            </a:r>
          </a:p>
        </p:txBody>
      </p:sp>
      <p:sp>
        <p:nvSpPr>
          <p:cNvPr id="4099" name="Rectangle 3"/>
          <p:cNvSpPr>
            <a:spLocks noGrp="1" noChangeArrowheads="1"/>
          </p:cNvSpPr>
          <p:nvPr>
            <p:ph type="subTitle" idx="1"/>
          </p:nvPr>
        </p:nvSpPr>
        <p:spPr>
          <a:xfrm>
            <a:off x="1371600" y="5257800"/>
            <a:ext cx="6400800" cy="1143000"/>
          </a:xfrm>
        </p:spPr>
        <p:txBody>
          <a:bodyPr/>
          <a:lstStyle>
            <a:lvl1pPr marL="0" indent="0" algn="ctr">
              <a:buFontTx/>
              <a:buNone/>
              <a:defRPr sz="18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228600"/>
            <a:ext cx="22479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 y="228600"/>
            <a:ext cx="65913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066800"/>
            <a:ext cx="4267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267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userDrawn="1"/>
        </p:nvSpPr>
        <p:spPr bwMode="auto">
          <a:xfrm flipV="1">
            <a:off x="0" y="6248400"/>
            <a:ext cx="9144000" cy="609600"/>
          </a:xfrm>
          <a:prstGeom prst="rect">
            <a:avLst/>
          </a:prstGeom>
          <a:gradFill rotWithShape="0">
            <a:gsLst>
              <a:gs pos="0">
                <a:srgbClr val="3D5584"/>
              </a:gs>
              <a:gs pos="50000">
                <a:srgbClr val="5C90CC"/>
              </a:gs>
              <a:gs pos="100000">
                <a:srgbClr val="3D5584"/>
              </a:gs>
            </a:gsLst>
            <a:lin ang="0" scaled="1"/>
          </a:gradFill>
          <a:ln w="9525">
            <a:noFill/>
            <a:miter lim="800000"/>
            <a:headEnd/>
            <a:tailEnd/>
          </a:ln>
        </p:spPr>
        <p:txBody>
          <a:bodyPr wrap="none" anchor="ctr"/>
          <a:lstStyle/>
          <a:p>
            <a:pPr>
              <a:defRPr/>
            </a:pPr>
            <a:endParaRPr lang="en-US" dirty="0"/>
          </a:p>
        </p:txBody>
      </p:sp>
      <p:pic>
        <p:nvPicPr>
          <p:cNvPr id="1027" name="Picture 17" descr="ONHoriz-3DNoShad-White"/>
          <p:cNvPicPr>
            <a:picLocks noChangeAspect="1" noChangeArrowheads="1"/>
          </p:cNvPicPr>
          <p:nvPr userDrawn="1"/>
        </p:nvPicPr>
        <p:blipFill>
          <a:blip r:embed="rId13" cstate="print"/>
          <a:srcRect/>
          <a:stretch>
            <a:fillRect/>
          </a:stretch>
        </p:blipFill>
        <p:spPr bwMode="auto">
          <a:xfrm>
            <a:off x="6858000" y="6270625"/>
            <a:ext cx="1981200" cy="587375"/>
          </a:xfrm>
          <a:prstGeom prst="rect">
            <a:avLst/>
          </a:prstGeom>
          <a:noFill/>
          <a:ln w="9525">
            <a:noFill/>
            <a:miter lim="800000"/>
            <a:headEnd/>
            <a:tailEnd/>
          </a:ln>
        </p:spPr>
      </p:pic>
      <p:sp>
        <p:nvSpPr>
          <p:cNvPr id="1028" name="Rectangle 2"/>
          <p:cNvSpPr>
            <a:spLocks noGrp="1" noChangeArrowheads="1"/>
          </p:cNvSpPr>
          <p:nvPr>
            <p:ph type="title"/>
          </p:nvPr>
        </p:nvSpPr>
        <p:spPr bwMode="auto">
          <a:xfrm>
            <a:off x="76200" y="228600"/>
            <a:ext cx="89916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228600" y="1066800"/>
            <a:ext cx="86868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4" name="Text Box 10"/>
          <p:cNvSpPr txBox="1">
            <a:spLocks noChangeArrowheads="1"/>
          </p:cNvSpPr>
          <p:nvPr userDrawn="1"/>
        </p:nvSpPr>
        <p:spPr bwMode="auto">
          <a:xfrm>
            <a:off x="593725" y="6542088"/>
            <a:ext cx="2435225" cy="214312"/>
          </a:xfrm>
          <a:prstGeom prst="rect">
            <a:avLst/>
          </a:prstGeom>
          <a:noFill/>
          <a:ln w="9525">
            <a:noFill/>
            <a:miter lim="800000"/>
            <a:headEnd/>
            <a:tailEnd/>
          </a:ln>
        </p:spPr>
        <p:txBody>
          <a:bodyPr>
            <a:spAutoFit/>
          </a:bodyPr>
          <a:lstStyle/>
          <a:p>
            <a:fld id="{E1ACDF9A-8F59-4B85-9FA4-C8A08B021C4F}" type="slidenum">
              <a:rPr lang="en-US" sz="800" i="1">
                <a:solidFill>
                  <a:schemeClr val="bg1"/>
                </a:solidFill>
              </a:rPr>
              <a:pPr/>
              <a:t>‹#›</a:t>
            </a:fld>
            <a:r>
              <a:rPr lang="en-US" sz="800" i="1" dirty="0">
                <a:solidFill>
                  <a:schemeClr val="bg1"/>
                </a:solidFill>
              </a:rPr>
              <a:t> </a:t>
            </a:r>
            <a:r>
              <a:rPr lang="en-US" sz="800" i="1" dirty="0" smtClean="0">
                <a:solidFill>
                  <a:schemeClr val="bg1"/>
                </a:solidFill>
              </a:rPr>
              <a:t>• 2012 Annual</a:t>
            </a:r>
            <a:r>
              <a:rPr lang="en-US" sz="800" i="1" baseline="0" dirty="0" smtClean="0">
                <a:solidFill>
                  <a:schemeClr val="bg1"/>
                </a:solidFill>
              </a:rPr>
              <a:t> Appraisal  Delivery</a:t>
            </a:r>
            <a:endParaRPr lang="en-US" sz="800" i="1" dirty="0">
              <a:solidFill>
                <a:schemeClr val="bg1"/>
              </a:solidFill>
            </a:endParaRPr>
          </a:p>
        </p:txBody>
      </p:sp>
      <p:sp>
        <p:nvSpPr>
          <p:cNvPr id="1035" name="Text Box 11"/>
          <p:cNvSpPr txBox="1">
            <a:spLocks noChangeArrowheads="1"/>
          </p:cNvSpPr>
          <p:nvPr userDrawn="1"/>
        </p:nvSpPr>
        <p:spPr bwMode="auto">
          <a:xfrm>
            <a:off x="3948113" y="6542088"/>
            <a:ext cx="1246187" cy="214312"/>
          </a:xfrm>
          <a:prstGeom prst="rect">
            <a:avLst/>
          </a:prstGeom>
          <a:noFill/>
          <a:ln w="9525">
            <a:noFill/>
            <a:miter lim="800000"/>
            <a:headEnd/>
            <a:tailEnd/>
          </a:ln>
        </p:spPr>
        <p:txBody>
          <a:bodyPr wrap="none">
            <a:spAutoFit/>
          </a:bodyPr>
          <a:lstStyle/>
          <a:p>
            <a:pPr algn="ctr">
              <a:defRPr/>
            </a:pPr>
            <a:r>
              <a:rPr lang="en-US" sz="800" i="1" dirty="0">
                <a:solidFill>
                  <a:schemeClr val="bg1"/>
                </a:solidFill>
              </a:rPr>
              <a:t>Confidential Proprietary</a:t>
            </a:r>
            <a:endParaRPr lang="en-US" sz="800" dirty="0">
              <a:solidFill>
                <a:schemeClr val="bg1"/>
              </a:solidFill>
            </a:endParaRPr>
          </a:p>
        </p:txBody>
      </p:sp>
      <p:sp>
        <p:nvSpPr>
          <p:cNvPr id="1037" name="Rectangle 13"/>
          <p:cNvSpPr>
            <a:spLocks noChangeArrowheads="1"/>
          </p:cNvSpPr>
          <p:nvPr userDrawn="1"/>
        </p:nvSpPr>
        <p:spPr bwMode="auto">
          <a:xfrm flipV="1">
            <a:off x="0" y="0"/>
            <a:ext cx="9144000" cy="76200"/>
          </a:xfrm>
          <a:prstGeom prst="rect">
            <a:avLst/>
          </a:prstGeom>
          <a:gradFill rotWithShape="0">
            <a:gsLst>
              <a:gs pos="0">
                <a:srgbClr val="3D5584"/>
              </a:gs>
              <a:gs pos="50000">
                <a:srgbClr val="5C90CC"/>
              </a:gs>
              <a:gs pos="100000">
                <a:srgbClr val="3D5584"/>
              </a:gs>
            </a:gsLst>
            <a:lin ang="0" scaled="1"/>
          </a:gradFill>
          <a:ln w="9525">
            <a:noFill/>
            <a:miter lim="800000"/>
            <a:headEnd/>
            <a:tailEnd/>
          </a:ln>
        </p:spPr>
        <p:txBody>
          <a:bodyPr wrap="none"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eaLnBrk="0" fontAlgn="base" hangingPunct="0">
        <a:spcBef>
          <a:spcPct val="0"/>
        </a:spcBef>
        <a:spcAft>
          <a:spcPct val="0"/>
        </a:spcAft>
        <a:defRPr sz="3200" b="1">
          <a:solidFill>
            <a:srgbClr val="2D8435"/>
          </a:solidFill>
          <a:latin typeface="+mj-lt"/>
          <a:ea typeface="+mj-ea"/>
          <a:cs typeface="+mj-cs"/>
        </a:defRPr>
      </a:lvl1pPr>
      <a:lvl2pPr algn="ctr" rtl="0" eaLnBrk="0" fontAlgn="base" hangingPunct="0">
        <a:spcBef>
          <a:spcPct val="0"/>
        </a:spcBef>
        <a:spcAft>
          <a:spcPct val="0"/>
        </a:spcAft>
        <a:defRPr sz="3200" b="1">
          <a:solidFill>
            <a:srgbClr val="2D8435"/>
          </a:solidFill>
          <a:latin typeface="Arial" charset="0"/>
          <a:ea typeface="Adobe 명조 Std Acro M" charset="-127"/>
        </a:defRPr>
      </a:lvl2pPr>
      <a:lvl3pPr algn="ctr" rtl="0" eaLnBrk="0" fontAlgn="base" hangingPunct="0">
        <a:spcBef>
          <a:spcPct val="0"/>
        </a:spcBef>
        <a:spcAft>
          <a:spcPct val="0"/>
        </a:spcAft>
        <a:defRPr sz="3200" b="1">
          <a:solidFill>
            <a:srgbClr val="2D8435"/>
          </a:solidFill>
          <a:latin typeface="Arial" charset="0"/>
          <a:ea typeface="Adobe 명조 Std Acro M" charset="-127"/>
        </a:defRPr>
      </a:lvl3pPr>
      <a:lvl4pPr algn="ctr" rtl="0" eaLnBrk="0" fontAlgn="base" hangingPunct="0">
        <a:spcBef>
          <a:spcPct val="0"/>
        </a:spcBef>
        <a:spcAft>
          <a:spcPct val="0"/>
        </a:spcAft>
        <a:defRPr sz="3200" b="1">
          <a:solidFill>
            <a:srgbClr val="2D8435"/>
          </a:solidFill>
          <a:latin typeface="Arial" charset="0"/>
          <a:ea typeface="Adobe 명조 Std Acro M" charset="-127"/>
        </a:defRPr>
      </a:lvl4pPr>
      <a:lvl5pPr algn="ctr" rtl="0" eaLnBrk="0" fontAlgn="base" hangingPunct="0">
        <a:spcBef>
          <a:spcPct val="0"/>
        </a:spcBef>
        <a:spcAft>
          <a:spcPct val="0"/>
        </a:spcAft>
        <a:defRPr sz="3200" b="1">
          <a:solidFill>
            <a:srgbClr val="2D8435"/>
          </a:solidFill>
          <a:latin typeface="Arial" charset="0"/>
          <a:ea typeface="Adobe 명조 Std Acro M" charset="-127"/>
        </a:defRPr>
      </a:lvl5pPr>
      <a:lvl6pPr marL="457200" algn="ctr" rtl="0" fontAlgn="base">
        <a:spcBef>
          <a:spcPct val="0"/>
        </a:spcBef>
        <a:spcAft>
          <a:spcPct val="0"/>
        </a:spcAft>
        <a:defRPr sz="3200" b="1">
          <a:solidFill>
            <a:srgbClr val="2D8435"/>
          </a:solidFill>
          <a:latin typeface="Arial" charset="0"/>
          <a:ea typeface="Adobe 명조 Std Acro M" charset="-127"/>
        </a:defRPr>
      </a:lvl6pPr>
      <a:lvl7pPr marL="914400" algn="ctr" rtl="0" fontAlgn="base">
        <a:spcBef>
          <a:spcPct val="0"/>
        </a:spcBef>
        <a:spcAft>
          <a:spcPct val="0"/>
        </a:spcAft>
        <a:defRPr sz="3200" b="1">
          <a:solidFill>
            <a:srgbClr val="2D8435"/>
          </a:solidFill>
          <a:latin typeface="Arial" charset="0"/>
          <a:ea typeface="Adobe 명조 Std Acro M" charset="-127"/>
        </a:defRPr>
      </a:lvl7pPr>
      <a:lvl8pPr marL="1371600" algn="ctr" rtl="0" fontAlgn="base">
        <a:spcBef>
          <a:spcPct val="0"/>
        </a:spcBef>
        <a:spcAft>
          <a:spcPct val="0"/>
        </a:spcAft>
        <a:defRPr sz="3200" b="1">
          <a:solidFill>
            <a:srgbClr val="2D8435"/>
          </a:solidFill>
          <a:latin typeface="Arial" charset="0"/>
          <a:ea typeface="Adobe 명조 Std Acro M" charset="-127"/>
        </a:defRPr>
      </a:lvl8pPr>
      <a:lvl9pPr marL="1828800" algn="ctr" rtl="0" fontAlgn="base">
        <a:spcBef>
          <a:spcPct val="0"/>
        </a:spcBef>
        <a:spcAft>
          <a:spcPct val="0"/>
        </a:spcAft>
        <a:defRPr sz="3200" b="1">
          <a:solidFill>
            <a:srgbClr val="2D8435"/>
          </a:solidFill>
          <a:latin typeface="Arial" charset="0"/>
          <a:ea typeface="Adobe 명조 Std Acro M" charset="-127"/>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mn-ea"/>
        </a:defRPr>
      </a:lvl2pPr>
      <a:lvl3pPr marL="1143000" indent="-228600" algn="l" rtl="0" eaLnBrk="0" fontAlgn="base" hangingPunct="0">
        <a:spcBef>
          <a:spcPct val="20000"/>
        </a:spcBef>
        <a:spcAft>
          <a:spcPct val="0"/>
        </a:spcAft>
        <a:buChar char="•"/>
        <a:defRPr>
          <a:solidFill>
            <a:schemeClr val="tx1"/>
          </a:solidFill>
          <a:latin typeface="+mn-lt"/>
          <a:ea typeface="+mn-ea"/>
        </a:defRPr>
      </a:lvl3pPr>
      <a:lvl4pPr marL="1600200" indent="-228600" algn="l" rtl="0" eaLnBrk="0" fontAlgn="base" hangingPunct="0">
        <a:spcBef>
          <a:spcPct val="20000"/>
        </a:spcBef>
        <a:spcAft>
          <a:spcPct val="0"/>
        </a:spcAft>
        <a:buChar char="–"/>
        <a:defRPr sz="1600">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ebsprd.onsemi.com:8051/OA_HTML/RF.jsp?function_id=28716&amp;resp_id=-1&amp;resp_appl_id=-1&amp;security_group_id=0&amp;lang_code=US&amp;params=QiB9Ntc8G8qjk1dJJsFNHOcQ8eV3csL96Qi5.t3G.hia.jxtiKKBIrTniJbf2ZARjEFoxU8QLQSNaUuPvSbIJFPS67mBZE2e2Hw6HELOn-tdRJIqSzUWf9ScA3QDhMLF7q0AWaYCNMqy-qHjzqMili5zw3vonpt8WpHv0wXV6PqFnZWNsIfwEqubzysh.ScOxR9Zlz--uJ301YMJa55HEkpowgZKo8wISnLysj5gN9VCYfUTABJNE9EVMwvt79VpCb2xdqDkmpGMsZLUhRvlmhXqeAkFVeDOlT9o84BrwNxHdAoO7lFbz5p0U7v2wEseqYw6alGVPSwfZI4joUnRs4VTn4RG7GnGc18P5vGcqKtNxFwPLmKu95RimAEIrv7nrCc0mLLELv8vR34JuJimno0C8GSTBn2TdtPke3zegc78FDrT7b5OfjkvOGafngRU-ZW206H5DgVysXxEeobbAQ&amp;oas=48_zgC5zohNT1ZDHboTCnQ.."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umpqua.ad.onsemi.com/ODSTrack/Content/Performance%20Management_v2/Publishing%20Content/PlayerPackage/toc0.html" TargetMode="External"/><Relationship Id="rId2" Type="http://schemas.openxmlformats.org/officeDocument/2006/relationships/hyperlink" Target="http://ebsprd.onsemi.com:8051/OA_HTML/RF.jsp?function_id=28716&amp;resp_id=-1&amp;resp_appl_id=-1&amp;security_group_id=0&amp;lang_code=US&amp;params=QiB9Ntc8G8qjk1dJJsFNHOcQ8eV3csL96Qi5.t3G.hia.jxtiKKBIrTniJbf2ZARjEFoxU8QLQSNaUuPvSbIJFPS67mBZE2e2Hw6HELOn-tdRJIqSzUWf9ScA3QDhMLF7q0AWaYCNMqy-qHjzqMili5zw3vonpt8WpHv0wXV6PqFnZWNsIfwEqubzysh.ScOxR9Zlz--uJ301YMJa55HEkpowgZKo8wISnLysj5gN9VCYfUTABJNE9EVMwvt79VpCb2xdqDkmpGMsZLUhRvlmhXqeAkFVeDOlT9o84BrwNxHdAoO7lFbz5p0U7v2wEseqYw6alGVPSwfZI4joUnRs4VTn4RG7GnGc18P5vGcqKtNxFwPLmKu95RimAEIrv7nrCc0mLLELv8vR34JuJimno0C8GSTBn2TdtPke3zegc78FDrT7b5OfjkvOGafngRU-ZW206H5DgVysXxEeobbAQ&amp;oas=48_zgC5zohNT1ZDHboTCnQ.."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bsprd.onsemi.com:8051/OA_HTML/RF.jsp?function_id=28716&amp;resp_id=-1&amp;resp_appl_id=-1&amp;security_group_id=0&amp;lang_code=US&amp;params=QiB9Ntc8G8qjk1dJJsFNHOcQ8eV3csL96Qi5.t3G.hia.jxtiKKBIrTniJbf2ZARjEFoxU8QLQSNaUuPvSbIJFPS67mBZE2e2Hw6HELOn-tdRJIqSzUWf9ScA3QDhMLF7q0AWaYCNMqy-qHjzqMili5zw3vonpt8WpHv0wXV6PqFnZWNsIfwEqubzysh.ScOxR9Zlz--uJ301YMJa55HEkpowgZKo8wISnLysj5gN9VCYfUTABJNE9EVMwvt79VpCb2xdqDkmpGMsZLUhRvlmhXqeAkFVeDOlT9o84BrwNxHdAoO7lFbz5p0U7v2wEseqYw6alGVPSwfZI4joUnRs4VTn4RG7GnGc18P5vGcqKtNxFwPLmKu95RimAEIrv7nrCc0mLLELv8vR34JuJimno0C8GSTBn2TdtPke3zegc78FDrT7b5OfjkvOGafngRU-ZW206H5DgVysXxEeobbAQ&amp;oas=48_zgC5zohNT1ZDHboTCnQ.." TargetMode="External"/><Relationship Id="rId2" Type="http://schemas.openxmlformats.org/officeDocument/2006/relationships/hyperlink" Target="http://ceburl.com/1f48"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mailto:HRIS.Shared@onsemi.com" TargetMode="External"/><Relationship Id="rId4" Type="http://schemas.openxmlformats.org/officeDocument/2006/relationships/hyperlink" Target="http://itportal.onsemi.com/sites/busapps/orion/Orion%20Training%20Guides/UPK%20Training%20Links.ht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hr.onsemi.com/total_rewards/default.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itportal.onsemi.com/sites/busapps/orion/Orion%20Training%20Guides/UPK%20Training%20Links.htm" TargetMode="External"/><Relationship Id="rId5" Type="http://schemas.openxmlformats.org/officeDocument/2006/relationships/hyperlink" Target="http://ebsprd.onsemi.com:8051/OA_HTML/RF.jsp?function_id=28716&amp;resp_id=-1&amp;resp_appl_id=-1&amp;security_group_id=0&amp;lang_code=US&amp;params=QiB9Ntc8G8qjk1dJJsFNHOcQ8eV3csL96Qi5.t3G.hia.jxtiKKBIrTniJbf2ZARjEFoxU8QLQSNaUuPvSbIJFPS67mBZE2e2Hw6HELOn-tdRJIqSzUWf9ScA3QDhMLF7q0AWaYCNMqy-qHjzqMili5zw3vonpt8WpHv0wXV6PqFnZWNsIfwEqubzysh.ScOxR9Zlz--uJ301YMJa55HEkpowgZKo8wISnLysj5gN9VCYfUTABJNE9EVMwvt79VpCb2xdqDkmpGMsZLUhRvlmhXqeAkFVeDOlT9o84BrwNxHdAoO7lFbz5p0U7v2wEseqYw6alGVPSwfZI4joUnRs4VTn4RG7GnGc18P5vGcqKtNxFwPLmKu95RimAEIrv7nrCc0mLLELv8vR34JuJimno0C8GSTBn2TdtPke3zegc78FDrT7b5OfjkvOGafngRU-ZW206H5DgVysXxEeobbAQ&amp;oas=48_zgC5zohNT1ZDHboTCnQ.." TargetMode="External"/><Relationship Id="rId4" Type="http://schemas.openxmlformats.org/officeDocument/2006/relationships/hyperlink" Target="http://hr.onsemi.com/total_rewards/Global%20Total%20Rewards/Career%20Development.asp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sz="3200" dirty="0" smtClean="0"/>
              <a:t>Annual Performance Appraisal  Delivery Training</a:t>
            </a:r>
          </a:p>
        </p:txBody>
      </p:sp>
      <p:sp>
        <p:nvSpPr>
          <p:cNvPr id="3075" name="Rectangle 5"/>
          <p:cNvSpPr>
            <a:spLocks noGrp="1" noChangeArrowheads="1"/>
          </p:cNvSpPr>
          <p:nvPr>
            <p:ph type="subTitle" idx="1"/>
          </p:nvPr>
        </p:nvSpPr>
        <p:spPr/>
        <p:txBody>
          <a:bodyPr/>
          <a:lstStyle/>
          <a:p>
            <a:pPr eaLnBrk="1" hangingPunct="1">
              <a:lnSpc>
                <a:spcPct val="80000"/>
              </a:lnSpc>
            </a:pPr>
            <a:r>
              <a:rPr lang="en-US" b="1" dirty="0" smtClean="0"/>
              <a:t>Manager Sessions – February and March 2012</a:t>
            </a:r>
          </a:p>
          <a:p>
            <a:pPr eaLnBrk="1" hangingPunct="1">
              <a:lnSpc>
                <a:spcPct val="80000"/>
              </a:lnSpc>
            </a:pPr>
            <a:endParaRPr lang="en-US" b="1" dirty="0" smtClean="0"/>
          </a:p>
          <a:p>
            <a:pPr eaLnBrk="1" hangingPunct="1">
              <a:lnSpc>
                <a:spcPct val="80000"/>
              </a:lnSpc>
            </a:pPr>
            <a:r>
              <a:rPr lang="en-US" sz="1600" dirty="0" smtClean="0"/>
              <a:t>Michelle Demetrius, Director Compensation and Benefits</a:t>
            </a:r>
          </a:p>
          <a:p>
            <a:pPr eaLnBrk="1" hangingPunct="1">
              <a:lnSpc>
                <a:spcPct val="80000"/>
              </a:lnSpc>
            </a:pPr>
            <a:r>
              <a:rPr lang="en-US" sz="1600" dirty="0" smtClean="0"/>
              <a:t>Jerry Crawford, Manager Organizational Development, Training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 - Overall Message</a:t>
            </a:r>
            <a:endParaRPr lang="en-US" dirty="0"/>
          </a:p>
        </p:txBody>
      </p:sp>
      <p:sp>
        <p:nvSpPr>
          <p:cNvPr id="3" name="Content Placeholder 2"/>
          <p:cNvSpPr>
            <a:spLocks noGrp="1"/>
          </p:cNvSpPr>
          <p:nvPr>
            <p:ph idx="1"/>
          </p:nvPr>
        </p:nvSpPr>
        <p:spPr/>
        <p:txBody>
          <a:bodyPr/>
          <a:lstStyle/>
          <a:p>
            <a:r>
              <a:rPr lang="en-US" dirty="0" smtClean="0"/>
              <a:t>What is the overall performance message?</a:t>
            </a:r>
          </a:p>
          <a:p>
            <a:pPr lvl="1"/>
            <a:r>
              <a:rPr lang="en-US" dirty="0" smtClean="0"/>
              <a:t>Key point(s) you want them to remember</a:t>
            </a:r>
          </a:p>
          <a:p>
            <a:r>
              <a:rPr lang="en-US" dirty="0" smtClean="0"/>
              <a:t>How does merit support and reinforce the message?</a:t>
            </a:r>
          </a:p>
          <a:p>
            <a:r>
              <a:rPr lang="en-US" dirty="0" smtClean="0"/>
              <a:t>How does equity support and reinforce the message?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Rehearsal – Accomplishments, Performance</a:t>
            </a:r>
            <a:endParaRPr lang="en-US" dirty="0"/>
          </a:p>
        </p:txBody>
      </p:sp>
      <p:sp>
        <p:nvSpPr>
          <p:cNvPr id="4" name="Content Placeholder 3"/>
          <p:cNvSpPr>
            <a:spLocks noGrp="1"/>
          </p:cNvSpPr>
          <p:nvPr>
            <p:ph sz="half" idx="1"/>
          </p:nvPr>
        </p:nvSpPr>
        <p:spPr/>
        <p:txBody>
          <a:bodyPr/>
          <a:lstStyle/>
          <a:p>
            <a:r>
              <a:rPr lang="en-US" dirty="0" smtClean="0"/>
              <a:t>Do…</a:t>
            </a:r>
          </a:p>
          <a:p>
            <a:pPr lvl="1"/>
            <a:r>
              <a:rPr lang="en-US" dirty="0" smtClean="0"/>
              <a:t>Schedule enough time</a:t>
            </a:r>
          </a:p>
          <a:p>
            <a:pPr lvl="1"/>
            <a:r>
              <a:rPr lang="en-US" dirty="0" smtClean="0"/>
              <a:t>Link accomplishments to impact on business</a:t>
            </a:r>
          </a:p>
          <a:p>
            <a:pPr lvl="1"/>
            <a:r>
              <a:rPr lang="en-US" dirty="0" smtClean="0"/>
              <a:t>Recognize, appreciate strengths</a:t>
            </a:r>
          </a:p>
          <a:p>
            <a:pPr lvl="1"/>
            <a:r>
              <a:rPr lang="en-US" dirty="0" smtClean="0"/>
              <a:t>Be descriptive when giving examples</a:t>
            </a:r>
          </a:p>
          <a:p>
            <a:pPr lvl="1"/>
            <a:r>
              <a:rPr lang="en-US" dirty="0" smtClean="0"/>
              <a:t>Encourage employee input</a:t>
            </a:r>
          </a:p>
          <a:p>
            <a:pPr lvl="1"/>
            <a:endParaRPr lang="en-US" dirty="0" smtClean="0"/>
          </a:p>
        </p:txBody>
      </p:sp>
      <p:sp>
        <p:nvSpPr>
          <p:cNvPr id="5" name="Content Placeholder 4"/>
          <p:cNvSpPr>
            <a:spLocks noGrp="1"/>
          </p:cNvSpPr>
          <p:nvPr>
            <p:ph sz="half" idx="2"/>
          </p:nvPr>
        </p:nvSpPr>
        <p:spPr/>
        <p:txBody>
          <a:bodyPr/>
          <a:lstStyle/>
          <a:p>
            <a:r>
              <a:rPr lang="en-US" dirty="0" smtClean="0"/>
              <a:t> Common pitfalls	</a:t>
            </a:r>
          </a:p>
          <a:p>
            <a:pPr lvl="1"/>
            <a:r>
              <a:rPr lang="en-US" dirty="0" smtClean="0"/>
              <a:t>Not allocate enough time</a:t>
            </a:r>
          </a:p>
          <a:p>
            <a:pPr lvl="1"/>
            <a:r>
              <a:rPr lang="en-US" dirty="0" smtClean="0"/>
              <a:t>Over-focus on development</a:t>
            </a:r>
          </a:p>
          <a:p>
            <a:pPr lvl="1"/>
            <a:r>
              <a:rPr lang="en-US" dirty="0" smtClean="0"/>
              <a:t>Make generalizations</a:t>
            </a:r>
          </a:p>
          <a:p>
            <a:pPr lvl="1"/>
            <a:r>
              <a:rPr lang="en-US" dirty="0" smtClean="0"/>
              <a:t>Use jargon</a:t>
            </a:r>
          </a:p>
          <a:p>
            <a:pPr lvl="1"/>
            <a:r>
              <a:rPr lang="en-US" dirty="0" smtClean="0"/>
              <a:t>Make value judgments</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Rehearsal – Improvement Areas, Ratings</a:t>
            </a:r>
            <a:endParaRPr lang="en-US" dirty="0"/>
          </a:p>
        </p:txBody>
      </p:sp>
      <p:sp>
        <p:nvSpPr>
          <p:cNvPr id="4" name="Content Placeholder 3"/>
          <p:cNvSpPr>
            <a:spLocks noGrp="1"/>
          </p:cNvSpPr>
          <p:nvPr>
            <p:ph sz="half" idx="1"/>
          </p:nvPr>
        </p:nvSpPr>
        <p:spPr/>
        <p:txBody>
          <a:bodyPr>
            <a:normAutofit fontScale="85000" lnSpcReduction="20000"/>
          </a:bodyPr>
          <a:lstStyle/>
          <a:p>
            <a:r>
              <a:rPr lang="en-US" dirty="0" smtClean="0"/>
              <a:t>Do…</a:t>
            </a:r>
          </a:p>
          <a:p>
            <a:pPr lvl="1"/>
            <a:r>
              <a:rPr lang="en-US" dirty="0" smtClean="0"/>
              <a:t>Frame problems as development opportunities</a:t>
            </a:r>
          </a:p>
          <a:p>
            <a:pPr lvl="1"/>
            <a:r>
              <a:rPr lang="en-US" dirty="0" smtClean="0"/>
              <a:t>Respond calmly to negative reactions</a:t>
            </a:r>
          </a:p>
          <a:p>
            <a:pPr lvl="1"/>
            <a:r>
              <a:rPr lang="en-US" dirty="0" smtClean="0"/>
              <a:t>Own the feedback</a:t>
            </a:r>
          </a:p>
          <a:p>
            <a:pPr lvl="1"/>
            <a:r>
              <a:rPr lang="en-US" dirty="0" smtClean="0"/>
              <a:t>Emphasize words of encouragement </a:t>
            </a:r>
          </a:p>
          <a:p>
            <a:pPr lvl="1"/>
            <a:r>
              <a:rPr lang="en-US" dirty="0" smtClean="0"/>
              <a:t>Ensure employee understands terms</a:t>
            </a:r>
          </a:p>
          <a:p>
            <a:pPr lvl="1"/>
            <a:r>
              <a:rPr lang="en-US" dirty="0" smtClean="0"/>
              <a:t>Encourage employee input</a:t>
            </a:r>
          </a:p>
          <a:p>
            <a:pPr lvl="1"/>
            <a:r>
              <a:rPr lang="en-US" dirty="0" smtClean="0"/>
              <a:t>Explain expectations (observable behavior/results) associated with different ratings</a:t>
            </a:r>
          </a:p>
          <a:p>
            <a:pPr lvl="1"/>
            <a:r>
              <a:rPr lang="en-US" dirty="0" smtClean="0"/>
              <a:t>Explain pay and performance decision processes</a:t>
            </a:r>
          </a:p>
          <a:p>
            <a:endParaRPr lang="en-US" dirty="0" smtClean="0"/>
          </a:p>
          <a:p>
            <a:pPr lvl="1"/>
            <a:endParaRPr lang="en-US" dirty="0" smtClean="0"/>
          </a:p>
          <a:p>
            <a:pPr lvl="1"/>
            <a:endParaRPr lang="en-US" dirty="0" smtClean="0"/>
          </a:p>
          <a:p>
            <a:pPr lvl="1"/>
            <a:endParaRPr lang="en-US" dirty="0" smtClean="0"/>
          </a:p>
          <a:p>
            <a:pPr lvl="1"/>
            <a:endParaRPr lang="en-US" dirty="0"/>
          </a:p>
        </p:txBody>
      </p:sp>
      <p:sp>
        <p:nvSpPr>
          <p:cNvPr id="5" name="Content Placeholder 4"/>
          <p:cNvSpPr>
            <a:spLocks noGrp="1"/>
          </p:cNvSpPr>
          <p:nvPr>
            <p:ph sz="half" idx="2"/>
          </p:nvPr>
        </p:nvSpPr>
        <p:spPr/>
        <p:txBody>
          <a:bodyPr>
            <a:normAutofit fontScale="85000" lnSpcReduction="20000"/>
          </a:bodyPr>
          <a:lstStyle/>
          <a:p>
            <a:r>
              <a:rPr lang="en-US" dirty="0" smtClean="0"/>
              <a:t>Common pitfalls</a:t>
            </a:r>
          </a:p>
          <a:p>
            <a:pPr lvl="1"/>
            <a:r>
              <a:rPr lang="en-US" dirty="0" smtClean="0"/>
              <a:t>Use overly negative language</a:t>
            </a:r>
          </a:p>
          <a:p>
            <a:pPr lvl="1"/>
            <a:r>
              <a:rPr lang="en-US" dirty="0" smtClean="0"/>
              <a:t>Avoid difficult questions</a:t>
            </a:r>
          </a:p>
          <a:p>
            <a:pPr lvl="1"/>
            <a:r>
              <a:rPr lang="en-US" dirty="0" smtClean="0"/>
              <a:t>Become defensive or apologetic</a:t>
            </a:r>
          </a:p>
          <a:p>
            <a:pPr lvl="1"/>
            <a:r>
              <a:rPr lang="en-US" dirty="0" smtClean="0"/>
              <a:t>Express dissatisfaction with appraisal system or decisions</a:t>
            </a:r>
          </a:p>
          <a:p>
            <a:pPr lvl="1"/>
            <a:r>
              <a:rPr lang="en-US" dirty="0" smtClean="0"/>
              <a:t>Discuss other employees’ ratings</a:t>
            </a:r>
          </a:p>
          <a:p>
            <a:pPr lvl="1"/>
            <a:r>
              <a:rPr lang="en-US" dirty="0" smtClean="0"/>
              <a:t>Use jargon</a:t>
            </a:r>
          </a:p>
          <a:p>
            <a:pPr lvl="1"/>
            <a:r>
              <a:rPr lang="en-US" dirty="0" smtClean="0"/>
              <a:t>Make promises</a:t>
            </a:r>
          </a:p>
          <a:p>
            <a:pPr lvl="1"/>
            <a:endParaRPr lang="en-US" dirty="0" smtClean="0"/>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Rehearsal - Communicating Merit and Equity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Remember, the compensation budget percentage for a country </a:t>
            </a:r>
            <a:r>
              <a:rPr lang="en-US" u="sng" dirty="0" smtClean="0"/>
              <a:t>is not</a:t>
            </a:r>
            <a:r>
              <a:rPr lang="en-US" dirty="0" smtClean="0"/>
              <a:t> the same as the average merit increase; it was the total budget for the year – including promotions, merit and other salary changes. </a:t>
            </a:r>
          </a:p>
          <a:p>
            <a:r>
              <a:rPr lang="en-US" dirty="0" smtClean="0"/>
              <a:t>Review factors that went into your merit allocation</a:t>
            </a:r>
          </a:p>
          <a:p>
            <a:pPr lvl="1"/>
            <a:r>
              <a:rPr lang="en-US" dirty="0" smtClean="0"/>
              <a:t>Rating</a:t>
            </a:r>
          </a:p>
          <a:p>
            <a:pPr lvl="1"/>
            <a:r>
              <a:rPr lang="en-US" dirty="0" smtClean="0"/>
              <a:t>Position in pay range</a:t>
            </a:r>
          </a:p>
          <a:p>
            <a:pPr lvl="1"/>
            <a:r>
              <a:rPr lang="en-US" dirty="0" smtClean="0"/>
              <a:t>Promotion</a:t>
            </a:r>
          </a:p>
          <a:p>
            <a:pPr lvl="1"/>
            <a:r>
              <a:rPr lang="en-US" dirty="0" smtClean="0"/>
              <a:t>Performance message</a:t>
            </a:r>
          </a:p>
          <a:p>
            <a:pPr lvl="1"/>
            <a:r>
              <a:rPr lang="en-US" dirty="0" smtClean="0"/>
              <a:t>Internal equity</a:t>
            </a:r>
          </a:p>
          <a:p>
            <a:pPr lvl="1"/>
            <a:r>
              <a:rPr lang="en-US" dirty="0" smtClean="0"/>
              <a:t>Available budget</a:t>
            </a:r>
          </a:p>
          <a:p>
            <a:r>
              <a:rPr lang="en-US" dirty="0" smtClean="0"/>
              <a:t>Review factors that went into your equity allocation</a:t>
            </a:r>
          </a:p>
          <a:p>
            <a:pPr lvl="1"/>
            <a:r>
              <a:rPr lang="en-US" dirty="0" smtClean="0"/>
              <a:t>Eligibility </a:t>
            </a:r>
          </a:p>
          <a:p>
            <a:pPr lvl="1"/>
            <a:r>
              <a:rPr lang="en-US" dirty="0" smtClean="0"/>
              <a:t>Country/grade targets</a:t>
            </a:r>
          </a:p>
          <a:p>
            <a:pPr lvl="1"/>
            <a:r>
              <a:rPr lang="en-US" dirty="0" smtClean="0"/>
              <a:t>Rating</a:t>
            </a:r>
          </a:p>
          <a:p>
            <a:pPr lvl="1"/>
            <a:r>
              <a:rPr lang="en-US" dirty="0" smtClean="0"/>
              <a:t>Performance message</a:t>
            </a:r>
          </a:p>
          <a:p>
            <a:pPr lvl="1"/>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Just Prior to Delivery – Share with Employee…</a:t>
            </a:r>
            <a:endParaRPr lang="en-US" dirty="0"/>
          </a:p>
        </p:txBody>
      </p:sp>
      <p:sp>
        <p:nvSpPr>
          <p:cNvPr id="3" name="Content Placeholder 2"/>
          <p:cNvSpPr>
            <a:spLocks noGrp="1"/>
          </p:cNvSpPr>
          <p:nvPr>
            <p:ph idx="1"/>
          </p:nvPr>
        </p:nvSpPr>
        <p:spPr/>
        <p:txBody>
          <a:bodyPr/>
          <a:lstStyle/>
          <a:p>
            <a:r>
              <a:rPr lang="en-US" dirty="0" smtClean="0"/>
              <a:t>Desired outcomes for the delivery session </a:t>
            </a:r>
          </a:p>
          <a:p>
            <a:r>
              <a:rPr lang="en-US" dirty="0" smtClean="0"/>
              <a:t>Guidelines you’ve been given as an appraiser</a:t>
            </a:r>
          </a:p>
          <a:p>
            <a:pPr lvl="1"/>
            <a:r>
              <a:rPr lang="en-US" dirty="0" smtClean="0"/>
              <a:t>May use summary slide or other excerpts from this package</a:t>
            </a:r>
          </a:p>
          <a:p>
            <a:r>
              <a:rPr lang="en-US" dirty="0" smtClean="0"/>
              <a:t>A copy of the appraisal (optional)</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Appraisal Delivery One-on-One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Tools</a:t>
            </a:r>
          </a:p>
          <a:p>
            <a:pPr lvl="1"/>
            <a:r>
              <a:rPr lang="en-US" dirty="0" smtClean="0"/>
              <a:t>Appraisal print out, PDF file or </a:t>
            </a:r>
            <a:r>
              <a:rPr lang="en-US" dirty="0" smtClean="0">
                <a:hlinkClick r:id="rId2"/>
              </a:rPr>
              <a:t>Oracle</a:t>
            </a:r>
            <a:r>
              <a:rPr lang="en-US" dirty="0" smtClean="0"/>
              <a:t> PM</a:t>
            </a:r>
          </a:p>
          <a:p>
            <a:pPr lvl="1"/>
            <a:r>
              <a:rPr lang="en-US" dirty="0" smtClean="0"/>
              <a:t>For paper process – prepare and sign hard copy </a:t>
            </a:r>
          </a:p>
          <a:p>
            <a:pPr lvl="1"/>
            <a:r>
              <a:rPr lang="en-US" dirty="0" smtClean="0">
                <a:hlinkClick r:id="rId2"/>
              </a:rPr>
              <a:t>Oracle</a:t>
            </a:r>
            <a:r>
              <a:rPr lang="en-US" dirty="0" smtClean="0"/>
              <a:t> Manager Self Service</a:t>
            </a:r>
          </a:p>
          <a:p>
            <a:pPr lvl="1"/>
            <a:r>
              <a:rPr lang="en-US" dirty="0" smtClean="0"/>
              <a:t>Face-to-face or phone call</a:t>
            </a:r>
          </a:p>
          <a:p>
            <a:pPr lvl="1"/>
            <a:r>
              <a:rPr lang="en-US" dirty="0" smtClean="0"/>
              <a:t>Find a quiet, private location to minimize interruptions </a:t>
            </a:r>
          </a:p>
          <a:p>
            <a:r>
              <a:rPr lang="en-US" dirty="0" smtClean="0"/>
              <a:t>Process</a:t>
            </a:r>
          </a:p>
          <a:p>
            <a:pPr lvl="1"/>
            <a:r>
              <a:rPr lang="en-US" dirty="0" smtClean="0"/>
              <a:t>Re-state desired outcomes</a:t>
            </a:r>
          </a:p>
          <a:p>
            <a:pPr lvl="1"/>
            <a:r>
              <a:rPr lang="en-US" dirty="0" smtClean="0"/>
              <a:t>Follow the guidelines - use effective language, encourage employee input, communicate differentiation </a:t>
            </a:r>
          </a:p>
          <a:p>
            <a:pPr lvl="1"/>
            <a:r>
              <a:rPr lang="en-US" dirty="0" smtClean="0"/>
              <a:t>Paper process – Employee signs hard copy appraisal indicating  they have read and understand; may add written feedback </a:t>
            </a:r>
          </a:p>
          <a:p>
            <a:pPr lvl="1"/>
            <a:r>
              <a:rPr lang="en-US" dirty="0" smtClean="0"/>
              <a:t>Agree on any follow-up required after the meeting  - online feedback, accepting equity grant, additional performance/goal discussions</a:t>
            </a:r>
          </a:p>
          <a:p>
            <a:r>
              <a:rPr lang="en-US" dirty="0" smtClean="0"/>
              <a:t> Desired outcomes</a:t>
            </a:r>
          </a:p>
          <a:p>
            <a:pPr lvl="1"/>
            <a:r>
              <a:rPr lang="en-US" dirty="0" smtClean="0"/>
              <a:t>Mutual understanding of performance message </a:t>
            </a:r>
          </a:p>
          <a:p>
            <a:pPr lvl="2"/>
            <a:r>
              <a:rPr lang="en-US" dirty="0" smtClean="0"/>
              <a:t>Employee does not have to agree with evaluation</a:t>
            </a:r>
          </a:p>
          <a:p>
            <a:pPr lvl="1"/>
            <a:r>
              <a:rPr lang="en-US" dirty="0" smtClean="0"/>
              <a:t>Employee understands and has the tools to close the process</a:t>
            </a:r>
          </a:p>
          <a:p>
            <a:pPr lvl="2"/>
            <a:r>
              <a:rPr lang="en-US" dirty="0" smtClean="0"/>
              <a:t>Note: If they cannot provide feedback online appraiser will need to do a hard copy process</a:t>
            </a:r>
          </a:p>
          <a:p>
            <a:pPr lvl="1"/>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Follow-up After the One-on-One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Tools</a:t>
            </a:r>
          </a:p>
          <a:p>
            <a:pPr lvl="1"/>
            <a:r>
              <a:rPr lang="en-US" dirty="0" smtClean="0">
                <a:hlinkClick r:id="rId2"/>
              </a:rPr>
              <a:t>Oracle</a:t>
            </a:r>
            <a:r>
              <a:rPr lang="en-US" dirty="0" smtClean="0"/>
              <a:t> PM – Employee Self Service </a:t>
            </a:r>
          </a:p>
          <a:p>
            <a:pPr lvl="1"/>
            <a:r>
              <a:rPr lang="en-US" dirty="0" smtClean="0">
                <a:hlinkClick r:id="rId3"/>
              </a:rPr>
              <a:t>UPK training </a:t>
            </a:r>
            <a:r>
              <a:rPr lang="en-US" dirty="0" smtClean="0"/>
              <a:t>on how to provide feedback online or </a:t>
            </a:r>
          </a:p>
          <a:p>
            <a:pPr lvl="1"/>
            <a:r>
              <a:rPr lang="en-US" dirty="0" smtClean="0"/>
              <a:t>Paper process – signed hard copy </a:t>
            </a:r>
          </a:p>
          <a:p>
            <a:r>
              <a:rPr lang="en-US" dirty="0" smtClean="0"/>
              <a:t>Process</a:t>
            </a:r>
          </a:p>
          <a:p>
            <a:pPr lvl="1"/>
            <a:r>
              <a:rPr lang="en-US" dirty="0" smtClean="0"/>
              <a:t>Online – employee logs into </a:t>
            </a:r>
            <a:r>
              <a:rPr lang="en-US" dirty="0" smtClean="0">
                <a:hlinkClick r:id="rId2"/>
              </a:rPr>
              <a:t>Oracle</a:t>
            </a:r>
            <a:r>
              <a:rPr lang="en-US" dirty="0" smtClean="0"/>
              <a:t> PM &gt; ON Employee Self Service &gt; Notifications or Performance Management link &gt; Provide feedback</a:t>
            </a:r>
          </a:p>
          <a:p>
            <a:pPr lvl="1"/>
            <a:r>
              <a:rPr lang="en-US" dirty="0" smtClean="0"/>
              <a:t>Paper process – Appraiser routes signed original to HR for retention in employee records</a:t>
            </a:r>
          </a:p>
          <a:p>
            <a:pPr lvl="1"/>
            <a:r>
              <a:rPr lang="en-US" dirty="0" smtClean="0"/>
              <a:t>Follow-up meetings – if desired, either participant may request third  party (suggest HR representative) attend </a:t>
            </a:r>
          </a:p>
          <a:p>
            <a:pPr lvl="1"/>
            <a:r>
              <a:rPr lang="en-US" dirty="0" smtClean="0"/>
              <a:t>If the employee received equity, employee needs to accept when E*Trade notice is received</a:t>
            </a:r>
          </a:p>
          <a:p>
            <a:r>
              <a:rPr lang="en-US" dirty="0" smtClean="0"/>
              <a:t>Desired outcomes</a:t>
            </a:r>
          </a:p>
          <a:p>
            <a:pPr lvl="1"/>
            <a:r>
              <a:rPr lang="en-US" dirty="0" smtClean="0"/>
              <a:t>Confirm employee has read appraisal (view online or signed hard copy) </a:t>
            </a:r>
          </a:p>
          <a:p>
            <a:pPr lvl="1"/>
            <a:r>
              <a:rPr lang="en-US" dirty="0" smtClean="0"/>
              <a:t>Process is closed by April 20</a:t>
            </a:r>
          </a:p>
          <a:p>
            <a:pPr lvl="1"/>
            <a:r>
              <a:rPr lang="en-US" dirty="0" smtClean="0"/>
              <a:t>Any next steps are agreed upon by manager and employee</a:t>
            </a:r>
          </a:p>
          <a:p>
            <a:pPr lvl="1"/>
            <a:endParaRPr lang="en-US" dirty="0" smtClean="0"/>
          </a:p>
          <a:p>
            <a:endParaRPr lang="en-US" dirty="0" smtClean="0"/>
          </a:p>
          <a:p>
            <a:pPr lvl="1"/>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Escalation </a:t>
            </a:r>
            <a:endParaRPr lang="en-US" dirty="0"/>
          </a:p>
        </p:txBody>
      </p:sp>
      <p:sp>
        <p:nvSpPr>
          <p:cNvPr id="3" name="Content Placeholder 2"/>
          <p:cNvSpPr>
            <a:spLocks noGrp="1"/>
          </p:cNvSpPr>
          <p:nvPr>
            <p:ph idx="1"/>
          </p:nvPr>
        </p:nvSpPr>
        <p:spPr/>
        <p:txBody>
          <a:bodyPr/>
          <a:lstStyle/>
          <a:p>
            <a:r>
              <a:rPr lang="en-US" dirty="0" smtClean="0"/>
              <a:t>Expect manager and employee to successfully resolve any differences in most cases </a:t>
            </a:r>
          </a:p>
          <a:p>
            <a:r>
              <a:rPr lang="en-US" dirty="0" smtClean="0"/>
              <a:t>If manager and employee cannot resolve, then recommend escalate to second level manager </a:t>
            </a:r>
          </a:p>
          <a:p>
            <a:r>
              <a:rPr lang="en-US" dirty="0" smtClean="0"/>
              <a:t>If second level manager cannot resolve, escalate to HR </a:t>
            </a:r>
          </a:p>
          <a:p>
            <a:r>
              <a:rPr lang="en-US" dirty="0" smtClean="0"/>
              <a:t>HR will investigate and make a decision</a:t>
            </a:r>
          </a:p>
          <a:p>
            <a:r>
              <a:rPr lang="en-US" dirty="0" smtClean="0"/>
              <a:t>HR decision is final</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dirty="0" smtClean="0"/>
              <a:t>Performance appraisals (PAs) need to be delivered one-on-one from March 5 to March 19 </a:t>
            </a:r>
          </a:p>
          <a:p>
            <a:r>
              <a:rPr lang="en-US" dirty="0" smtClean="0"/>
              <a:t>Employees will be able to go online and provide feedback beginning March 20</a:t>
            </a:r>
          </a:p>
          <a:p>
            <a:pPr lvl="1"/>
            <a:r>
              <a:rPr lang="en-US" dirty="0" smtClean="0"/>
              <a:t>They have until April 20 to provide feedback online</a:t>
            </a:r>
          </a:p>
          <a:p>
            <a:pPr lvl="1"/>
            <a:r>
              <a:rPr lang="en-US" dirty="0" smtClean="0"/>
              <a:t>After that their appraisals will be administratively approved</a:t>
            </a:r>
          </a:p>
          <a:p>
            <a:r>
              <a:rPr lang="en-US" dirty="0" smtClean="0"/>
              <a:t>Manager actions to ensure a successful PA delivery</a:t>
            </a:r>
          </a:p>
          <a:p>
            <a:pPr lvl="1"/>
            <a:r>
              <a:rPr lang="en-US" dirty="0" smtClean="0"/>
              <a:t>Preparation</a:t>
            </a:r>
          </a:p>
          <a:p>
            <a:pPr lvl="1"/>
            <a:r>
              <a:rPr lang="en-US" dirty="0" smtClean="0"/>
              <a:t>Deliver using effective language, encourage employee input, communicate differentiation</a:t>
            </a:r>
          </a:p>
          <a:p>
            <a:pPr lvl="1"/>
            <a:r>
              <a:rPr lang="en-US" dirty="0" smtClean="0"/>
              <a:t>Follow-up to complete the process </a:t>
            </a:r>
          </a:p>
          <a:p>
            <a:r>
              <a:rPr lang="en-US" dirty="0" smtClean="0"/>
              <a:t>If you have any questions you may contact your manager, your local HR representative, Jerry Crawford or Michelle Demetrius</a:t>
            </a:r>
          </a:p>
          <a:p>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smtClean="0"/>
              <a:t>Objectives for this Session</a:t>
            </a:r>
          </a:p>
        </p:txBody>
      </p:sp>
      <p:sp>
        <p:nvSpPr>
          <p:cNvPr id="4" name="Content Placeholder 3"/>
          <p:cNvSpPr>
            <a:spLocks noGrp="1"/>
          </p:cNvSpPr>
          <p:nvPr>
            <p:ph idx="1"/>
          </p:nvPr>
        </p:nvSpPr>
        <p:spPr/>
        <p:txBody>
          <a:bodyPr/>
          <a:lstStyle/>
          <a:p>
            <a:r>
              <a:rPr lang="en-US" altLang="zh-CN" dirty="0" smtClean="0"/>
              <a:t>Refresh on performance appraisal (PA) delivery schedule</a:t>
            </a:r>
          </a:p>
          <a:p>
            <a:r>
              <a:rPr lang="en-US" altLang="zh-CN" dirty="0" smtClean="0"/>
              <a:t>Communicate PA delivery tools, processes and desired outcomes</a:t>
            </a:r>
          </a:p>
          <a:p>
            <a:r>
              <a:rPr lang="en-US" altLang="zh-CN" dirty="0" smtClean="0"/>
              <a:t>Answer questions, listen to feedback</a:t>
            </a: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152400"/>
            <a:ext cx="9144000" cy="685800"/>
          </a:xfrm>
        </p:spPr>
        <p:txBody>
          <a:bodyPr/>
          <a:lstStyle/>
          <a:p>
            <a:r>
              <a:rPr lang="en-US" sz="3000" dirty="0" smtClean="0"/>
              <a:t>Allocating merit, lump sum - budget  </a:t>
            </a:r>
          </a:p>
        </p:txBody>
      </p:sp>
      <p:sp>
        <p:nvSpPr>
          <p:cNvPr id="16387" name="Rectangle 3"/>
          <p:cNvSpPr>
            <a:spLocks noGrp="1" noChangeArrowheads="1"/>
          </p:cNvSpPr>
          <p:nvPr>
            <p:ph type="body" idx="1"/>
          </p:nvPr>
        </p:nvSpPr>
        <p:spPr>
          <a:xfrm>
            <a:off x="228600" y="838200"/>
            <a:ext cx="8686800" cy="5334000"/>
          </a:xfrm>
        </p:spPr>
        <p:txBody>
          <a:bodyPr>
            <a:normAutofit fontScale="92500" lnSpcReduction="10000"/>
          </a:bodyPr>
          <a:lstStyle/>
          <a:p>
            <a:r>
              <a:rPr lang="en-US" dirty="0" smtClean="0"/>
              <a:t>The percentage established for the country is </a:t>
            </a:r>
            <a:r>
              <a:rPr lang="en-US" u="sng" dirty="0" smtClean="0"/>
              <a:t>NOT</a:t>
            </a:r>
            <a:r>
              <a:rPr lang="en-US" dirty="0" smtClean="0"/>
              <a:t> a target merit percent.  This is the overall percentage </a:t>
            </a:r>
            <a:r>
              <a:rPr lang="en-US" u="sng" dirty="0" smtClean="0">
                <a:solidFill>
                  <a:srgbClr val="00B050"/>
                </a:solidFill>
              </a:rPr>
              <a:t>budget</a:t>
            </a:r>
            <a:r>
              <a:rPr lang="en-US" dirty="0" smtClean="0"/>
              <a:t> for both merit and </a:t>
            </a:r>
            <a:r>
              <a:rPr lang="en-US" u="sng" dirty="0" smtClean="0"/>
              <a:t>other salary changes for the year</a:t>
            </a:r>
            <a:r>
              <a:rPr lang="en-US" dirty="0" smtClean="0"/>
              <a:t>.  </a:t>
            </a:r>
          </a:p>
          <a:p>
            <a:pPr lvl="1"/>
            <a:r>
              <a:rPr lang="en-US" dirty="0" smtClean="0"/>
              <a:t>This budget is set based on multiple surveys (Radford, Tower Watson, Hewitt, World at Work, Mercer, EAC and other local surveys)</a:t>
            </a:r>
          </a:p>
          <a:p>
            <a:pPr lvl="1"/>
            <a:r>
              <a:rPr lang="en-US" dirty="0" smtClean="0"/>
              <a:t>This budget may be adjusted based on other considerations in a country such as acquisition adjustments, pending closures, other significant variable or fixed pay, etc. </a:t>
            </a:r>
          </a:p>
          <a:p>
            <a:pPr lvl="1"/>
            <a:r>
              <a:rPr lang="en-US" dirty="0" smtClean="0"/>
              <a:t>Note: Employees in Belgium all receive an annual Cost of Living Allowance increase </a:t>
            </a:r>
          </a:p>
          <a:p>
            <a:r>
              <a:rPr lang="en-US" dirty="0" smtClean="0"/>
              <a:t>This is typically the most misunderstood concept when communicating merit to employees.  </a:t>
            </a:r>
          </a:p>
          <a:p>
            <a:pPr lvl="1"/>
            <a:r>
              <a:rPr lang="en-US" dirty="0" smtClean="0"/>
              <a:t>The manager communicates the percentage budget for the country as the target and sets the employee’s expectation that they should be at least that percent or higher.  </a:t>
            </a:r>
            <a:r>
              <a:rPr lang="en-US" b="1" dirty="0" smtClean="0"/>
              <a:t>This sets an incorrect expectation.</a:t>
            </a:r>
          </a:p>
          <a:p>
            <a:pPr lvl="2"/>
            <a:r>
              <a:rPr lang="en-US" dirty="0" smtClean="0"/>
              <a:t>Good employees may receive less than the “country budget” because some of the budget is meant for the department to use for promotions and other salary adjustment based on items which we will discuss next.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685800"/>
          </a:xfrm>
        </p:spPr>
        <p:txBody>
          <a:bodyPr>
            <a:normAutofit/>
          </a:bodyPr>
          <a:lstStyle/>
          <a:p>
            <a:r>
              <a:rPr lang="en-US" sz="3000" dirty="0" smtClean="0"/>
              <a:t>Allocating merit, lump sum - rating</a:t>
            </a:r>
            <a:endParaRPr lang="en-US" sz="3000" dirty="0"/>
          </a:p>
        </p:txBody>
      </p:sp>
      <p:sp>
        <p:nvSpPr>
          <p:cNvPr id="3" name="Content Placeholder 2"/>
          <p:cNvSpPr>
            <a:spLocks noGrp="1"/>
          </p:cNvSpPr>
          <p:nvPr>
            <p:ph idx="1"/>
          </p:nvPr>
        </p:nvSpPr>
        <p:spPr>
          <a:xfrm>
            <a:off x="228600" y="990600"/>
            <a:ext cx="8686800" cy="5257800"/>
          </a:xfrm>
        </p:spPr>
        <p:txBody>
          <a:bodyPr/>
          <a:lstStyle/>
          <a:p>
            <a:r>
              <a:rPr lang="en-US" dirty="0" smtClean="0"/>
              <a:t>HR does not issue a matrix forcing a particular allocation.</a:t>
            </a:r>
            <a:endParaRPr lang="en-US" sz="2200" dirty="0" smtClean="0"/>
          </a:p>
          <a:p>
            <a:r>
              <a:rPr lang="en-US" dirty="0" smtClean="0"/>
              <a:t>However, senior executives or your direct manager may set particular guidelines for their teams for allocation of merit.  </a:t>
            </a:r>
            <a:endParaRPr lang="en-US" sz="2200" dirty="0" smtClean="0"/>
          </a:p>
          <a:p>
            <a:r>
              <a:rPr lang="en-US" dirty="0" smtClean="0"/>
              <a:t>First, of course, you should consider the performance rating of the employee</a:t>
            </a:r>
          </a:p>
          <a:p>
            <a:pPr lvl="1"/>
            <a:r>
              <a:rPr lang="en-US" dirty="0" smtClean="0"/>
              <a:t>Typically IDL employees  who are “Top Performers” (rating 1-2-3 on scale of 9)  should receive a higher merit.   You may also want to consider your high potential “Good Performers” (rating 4).</a:t>
            </a:r>
          </a:p>
          <a:p>
            <a:pPr lvl="1"/>
            <a:r>
              <a:rPr lang="en-US" dirty="0" smtClean="0"/>
              <a:t>Typically DL employees with a rating of 4 and 5 should receive a higher merit.</a:t>
            </a:r>
          </a:p>
          <a:p>
            <a:pPr lvl="1"/>
            <a:r>
              <a:rPr lang="en-US" dirty="0" smtClean="0"/>
              <a:t>Typically employees rated 8-9 on a scale of 9 and employees rated 1 on a scale of 1-5 should not receive a merit increase.  </a:t>
            </a:r>
          </a:p>
          <a:p>
            <a:pPr>
              <a:buNone/>
            </a:pPr>
            <a:endParaRPr lang="en-US" sz="12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685800"/>
          </a:xfrm>
        </p:spPr>
        <p:txBody>
          <a:bodyPr>
            <a:normAutofit/>
          </a:bodyPr>
          <a:lstStyle/>
          <a:p>
            <a:r>
              <a:rPr lang="en-US" sz="3000" dirty="0" smtClean="0"/>
              <a:t>Allocating merit, lump sum – pay range</a:t>
            </a:r>
            <a:endParaRPr lang="en-US" sz="3000" dirty="0"/>
          </a:p>
        </p:txBody>
      </p:sp>
      <p:sp>
        <p:nvSpPr>
          <p:cNvPr id="3" name="Content Placeholder 2"/>
          <p:cNvSpPr>
            <a:spLocks noGrp="1"/>
          </p:cNvSpPr>
          <p:nvPr>
            <p:ph idx="1"/>
          </p:nvPr>
        </p:nvSpPr>
        <p:spPr/>
        <p:txBody>
          <a:bodyPr>
            <a:normAutofit fontScale="92500" lnSpcReduction="10000"/>
          </a:bodyPr>
          <a:lstStyle/>
          <a:p>
            <a:r>
              <a:rPr lang="en-US" dirty="0" smtClean="0"/>
              <a:t>Employee’s position in the pay range</a:t>
            </a:r>
          </a:p>
          <a:p>
            <a:pPr lvl="1"/>
            <a:r>
              <a:rPr lang="en-US" sz="1900" dirty="0" smtClean="0"/>
              <a:t>Typically, employees higher in the pay range are being paid above market.  If these employees are your critical talent, HIPO’s and high performers, then this is reflecting a proper allocation of base pay.</a:t>
            </a:r>
          </a:p>
          <a:p>
            <a:pPr lvl="1"/>
            <a:r>
              <a:rPr lang="en-US" sz="1900" dirty="0" smtClean="0"/>
              <a:t>If these are your good employees, then you might consider a slightly lower merit to allow you flexibility to recognize your critical talent, HIPO’s and high performers more effectively with a higher raise or cash award.  </a:t>
            </a:r>
          </a:p>
          <a:p>
            <a:pPr lvl="2"/>
            <a:r>
              <a:rPr lang="en-US" sz="1700" dirty="0" smtClean="0"/>
              <a:t>A lump sum is also a good alternative.</a:t>
            </a:r>
          </a:p>
          <a:p>
            <a:pPr lvl="1"/>
            <a:r>
              <a:rPr lang="en-US" sz="1900" dirty="0" smtClean="0"/>
              <a:t>Employees that are new to their position who are rated a 7 on the scale of 1-9 or a 2 on the scale of 1-5, are currently paid in excess of their contribution to the organization.  So a smaller merit would be appropriate.</a:t>
            </a:r>
          </a:p>
          <a:p>
            <a:pPr lvl="2"/>
            <a:r>
              <a:rPr lang="en-US" sz="1700" dirty="0" smtClean="0"/>
              <a:t>A lump sum is also a good alternative.</a:t>
            </a:r>
          </a:p>
          <a:p>
            <a:pPr lvl="1"/>
            <a:r>
              <a:rPr lang="en-US" sz="1900" dirty="0" smtClean="0"/>
              <a:t>While not required, we HIGHLY recommend use of a lump sum for employees over the maximum of the range.  </a:t>
            </a:r>
          </a:p>
          <a:p>
            <a:pPr lvl="1"/>
            <a:r>
              <a:rPr lang="en-US" sz="1900" dirty="0" smtClean="0"/>
              <a:t>There is only one salary range per country</a:t>
            </a:r>
            <a:r>
              <a:rPr lang="en-US" dirty="0" smtClean="0"/>
              <a:t>.  </a:t>
            </a:r>
          </a:p>
          <a:p>
            <a:pPr lvl="2"/>
            <a:r>
              <a:rPr lang="en-US" sz="1700" dirty="0" smtClean="0"/>
              <a:t>If the employees are in a lower cost region of the country, being below midpoint is not unusual.  </a:t>
            </a:r>
          </a:p>
          <a:p>
            <a:pPr lvl="2"/>
            <a:r>
              <a:rPr lang="en-US" sz="1700" dirty="0" smtClean="0"/>
              <a:t>If they are in a higher cost region, more of the group may be above the midpoint. </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152400"/>
            <a:ext cx="9144000" cy="685800"/>
          </a:xfrm>
        </p:spPr>
        <p:txBody>
          <a:bodyPr/>
          <a:lstStyle/>
          <a:p>
            <a:r>
              <a:rPr lang="en-US" sz="3000" dirty="0" smtClean="0"/>
              <a:t>Allocating merit, lump sum - promotions</a:t>
            </a:r>
          </a:p>
        </p:txBody>
      </p:sp>
      <p:sp>
        <p:nvSpPr>
          <p:cNvPr id="3" name="Content Placeholder 2"/>
          <p:cNvSpPr>
            <a:spLocks noGrp="1"/>
          </p:cNvSpPr>
          <p:nvPr>
            <p:ph idx="1"/>
          </p:nvPr>
        </p:nvSpPr>
        <p:spPr>
          <a:xfrm>
            <a:off x="228600" y="838200"/>
            <a:ext cx="8686800" cy="5410200"/>
          </a:xfrm>
        </p:spPr>
        <p:txBody>
          <a:bodyPr/>
          <a:lstStyle/>
          <a:p>
            <a:r>
              <a:rPr lang="en-US" dirty="0" smtClean="0"/>
              <a:t>Employee promotions, either recent or planned</a:t>
            </a:r>
          </a:p>
          <a:p>
            <a:pPr lvl="1"/>
            <a:r>
              <a:rPr lang="en-US" dirty="0" smtClean="0"/>
              <a:t>Remember, your budget is for all types of salary increases, not just merit.  </a:t>
            </a:r>
          </a:p>
          <a:p>
            <a:pPr lvl="1"/>
            <a:r>
              <a:rPr lang="en-US" dirty="0" smtClean="0"/>
              <a:t>If an employee recently received a promotion, we would expect to see them rated a 5, 6 or 7, and potentially receive a slightly lower merit. </a:t>
            </a:r>
          </a:p>
          <a:p>
            <a:pPr lvl="1"/>
            <a:r>
              <a:rPr lang="en-US" dirty="0" smtClean="0"/>
              <a:t>Because Manager Self Service is now used to request promotions for employees, Compensation Workbench (CWB) will no longer support the entry of Promotions.</a:t>
            </a:r>
          </a:p>
          <a:p>
            <a:pPr lvl="2"/>
            <a:r>
              <a:rPr lang="en-US" dirty="0" smtClean="0"/>
              <a:t>If you are planning a promotion, then you may want to not put a merit increase in CWB for this employee.  </a:t>
            </a:r>
          </a:p>
          <a:p>
            <a:pPr lvl="2"/>
            <a:r>
              <a:rPr lang="en-US" dirty="0" smtClean="0"/>
              <a:t>However, do not spend all the budget money on other employees, as you will still need the money for the promotion.  </a:t>
            </a:r>
          </a:p>
          <a:p>
            <a:pPr lvl="2"/>
            <a:r>
              <a:rPr lang="en-US" dirty="0" smtClean="0"/>
              <a:t>If you put a merit increase into CWB, then the Manager Self Service will not allow a promotion/salary change for the employee until an effective date of July 17th or later.</a:t>
            </a:r>
          </a:p>
          <a:p>
            <a:pPr>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685800"/>
          </a:xfrm>
        </p:spPr>
        <p:txBody>
          <a:bodyPr>
            <a:noAutofit/>
          </a:bodyPr>
          <a:lstStyle/>
          <a:p>
            <a:r>
              <a:rPr lang="en-US" sz="3000" dirty="0" smtClean="0"/>
              <a:t>Allocating merit, lump sum - message</a:t>
            </a:r>
            <a:endParaRPr lang="en-US" sz="3000" dirty="0"/>
          </a:p>
        </p:txBody>
      </p:sp>
      <p:sp>
        <p:nvSpPr>
          <p:cNvPr id="3" name="Content Placeholder 2"/>
          <p:cNvSpPr>
            <a:spLocks noGrp="1"/>
          </p:cNvSpPr>
          <p:nvPr>
            <p:ph idx="1"/>
          </p:nvPr>
        </p:nvSpPr>
        <p:spPr>
          <a:xfrm>
            <a:off x="228600" y="838200"/>
            <a:ext cx="8686800" cy="5410200"/>
          </a:xfrm>
        </p:spPr>
        <p:txBody>
          <a:bodyPr>
            <a:normAutofit fontScale="85000" lnSpcReduction="20000"/>
          </a:bodyPr>
          <a:lstStyle/>
          <a:p>
            <a:r>
              <a:rPr lang="en-US" dirty="0" smtClean="0"/>
              <a:t>Finally, and most importantly, you need to consider the overall message you are trying to send to the employee.</a:t>
            </a:r>
          </a:p>
          <a:p>
            <a:pPr lvl="1"/>
            <a:r>
              <a:rPr lang="en-US" dirty="0" smtClean="0"/>
              <a:t>Again, the budget percent for the country </a:t>
            </a:r>
            <a:r>
              <a:rPr lang="en-US" u="sng" dirty="0" smtClean="0"/>
              <a:t>is not </a:t>
            </a:r>
            <a:r>
              <a:rPr lang="en-US" dirty="0" smtClean="0"/>
              <a:t>the target merit percent and you should explain that.</a:t>
            </a:r>
          </a:p>
          <a:p>
            <a:pPr lvl="1"/>
            <a:r>
              <a:rPr lang="en-US" dirty="0" smtClean="0"/>
              <a:t>Common Pitfalls in merit/performance discussions:</a:t>
            </a:r>
          </a:p>
          <a:p>
            <a:pPr lvl="2"/>
            <a:r>
              <a:rPr lang="en-US" dirty="0" smtClean="0"/>
              <a:t>Merit increases are relative to performance, but stay on task discussing the employee’s performance.  Do not get sidetracked into justifying the way you rated another employee in comparison. </a:t>
            </a:r>
          </a:p>
          <a:p>
            <a:pPr lvl="2"/>
            <a:r>
              <a:rPr lang="en-US" dirty="0" smtClean="0"/>
              <a:t>Good sentences to use in this situation:  </a:t>
            </a:r>
          </a:p>
          <a:p>
            <a:pPr lvl="3"/>
            <a:r>
              <a:rPr lang="en-US" sz="1800" dirty="0" smtClean="0"/>
              <a:t>“Your merit is based on performance, position in the grade and available budget.”</a:t>
            </a:r>
          </a:p>
          <a:p>
            <a:pPr lvl="3"/>
            <a:r>
              <a:rPr lang="en-US" sz="1800" dirty="0" smtClean="0"/>
              <a:t>“It would be inappropriate for me to discuss your co-worker’s performance or merit with you as this is confidential information.  I can assure you, I made equitable and fair merit increase decisions within the allowed budget and parameters.” </a:t>
            </a:r>
          </a:p>
          <a:p>
            <a:pPr lvl="2"/>
            <a:r>
              <a:rPr lang="en-US" dirty="0" smtClean="0"/>
              <a:t>Do not make promises for future compensation based on performance changes or potential for advancement.  If you are unable to deliver due to financial conditions or employee perception of performance changes, you may lose credibility for future discussion.</a:t>
            </a:r>
          </a:p>
          <a:p>
            <a:pPr lvl="1"/>
            <a:r>
              <a:rPr lang="en-US" dirty="0" smtClean="0"/>
              <a:t>If your employee is not performing well, make sure the merit also communicates that message.  </a:t>
            </a:r>
          </a:p>
          <a:p>
            <a:pPr lvl="1"/>
            <a:r>
              <a:rPr lang="en-US" dirty="0" smtClean="0"/>
              <a:t>Do not give an average merit to everyone just because of the belief that will make the communication easier.  It does not, as it demotivates your high performers and over-rewards low performers.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685800"/>
          </a:xfrm>
        </p:spPr>
        <p:txBody>
          <a:bodyPr>
            <a:normAutofit/>
          </a:bodyPr>
          <a:lstStyle/>
          <a:p>
            <a:r>
              <a:rPr lang="en-US" sz="3000" dirty="0" smtClean="0"/>
              <a:t>Allocating merit, lump sum – internal equity</a:t>
            </a:r>
            <a:endParaRPr lang="en-US" sz="3000" dirty="0"/>
          </a:p>
        </p:txBody>
      </p:sp>
      <p:sp>
        <p:nvSpPr>
          <p:cNvPr id="3" name="Content Placeholder 2"/>
          <p:cNvSpPr>
            <a:spLocks noGrp="1"/>
          </p:cNvSpPr>
          <p:nvPr>
            <p:ph idx="1"/>
          </p:nvPr>
        </p:nvSpPr>
        <p:spPr/>
        <p:txBody>
          <a:bodyPr/>
          <a:lstStyle/>
          <a:p>
            <a:r>
              <a:rPr lang="en-US" dirty="0" smtClean="0"/>
              <a:t>The considerations discussed in the preceding slides, should help adjust the internal equity of your team over time.  </a:t>
            </a:r>
          </a:p>
          <a:p>
            <a:pPr lvl="1"/>
            <a:r>
              <a:rPr lang="en-US" dirty="0" smtClean="0"/>
              <a:t>Lump sums can be used at any position in the range to help with internal equity.</a:t>
            </a:r>
          </a:p>
          <a:p>
            <a:pPr lvl="1"/>
            <a:r>
              <a:rPr lang="en-US" dirty="0" smtClean="0"/>
              <a:t>But caution is urged in over-using lump sums for employees in the lower portion of the range so they do not fall behind market and are targeted by competitors.  </a:t>
            </a:r>
          </a:p>
          <a:p>
            <a:pPr>
              <a:buNone/>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0" y="152400"/>
            <a:ext cx="9144000" cy="685800"/>
          </a:xfrm>
        </p:spPr>
        <p:txBody>
          <a:bodyPr/>
          <a:lstStyle/>
          <a:p>
            <a:r>
              <a:rPr lang="en-US" dirty="0" smtClean="0"/>
              <a:t>Factors for allocating equity</a:t>
            </a:r>
          </a:p>
        </p:txBody>
      </p:sp>
      <p:sp>
        <p:nvSpPr>
          <p:cNvPr id="34819" name="Rectangle 3"/>
          <p:cNvSpPr>
            <a:spLocks noGrp="1" noChangeArrowheads="1"/>
          </p:cNvSpPr>
          <p:nvPr>
            <p:ph type="body" idx="1"/>
          </p:nvPr>
        </p:nvSpPr>
        <p:spPr>
          <a:xfrm>
            <a:off x="228600" y="914400"/>
            <a:ext cx="8686800" cy="5334000"/>
          </a:xfrm>
        </p:spPr>
        <p:txBody>
          <a:bodyPr>
            <a:normAutofit lnSpcReduction="10000"/>
          </a:bodyPr>
          <a:lstStyle/>
          <a:p>
            <a:pPr>
              <a:lnSpc>
                <a:spcPct val="90000"/>
              </a:lnSpc>
            </a:pPr>
            <a:r>
              <a:rPr lang="en-US" sz="2000" dirty="0" smtClean="0"/>
              <a:t>Employee eligibility</a:t>
            </a:r>
          </a:p>
          <a:p>
            <a:pPr lvl="1">
              <a:lnSpc>
                <a:spcPct val="90000"/>
              </a:lnSpc>
            </a:pPr>
            <a:r>
              <a:rPr lang="en-US" sz="1400" dirty="0" smtClean="0"/>
              <a:t>Only IDL, salaried employees in grades 7+ are eligible.</a:t>
            </a:r>
          </a:p>
          <a:p>
            <a:pPr lvl="1">
              <a:lnSpc>
                <a:spcPct val="90000"/>
              </a:lnSpc>
            </a:pPr>
            <a:r>
              <a:rPr lang="en-US" sz="1400" dirty="0" smtClean="0"/>
              <a:t>Not all countries are eligible for equity</a:t>
            </a:r>
          </a:p>
          <a:p>
            <a:r>
              <a:rPr lang="en-US" sz="2000" dirty="0" smtClean="0"/>
              <a:t>Consider the performance rating of the employee</a:t>
            </a:r>
          </a:p>
          <a:p>
            <a:pPr lvl="1"/>
            <a:r>
              <a:rPr lang="en-US" sz="1400" dirty="0" smtClean="0"/>
              <a:t>Typically IDL employees rated 1 to 4 on a scale of 9 should receive a higher equity grant.  These  include your “Top Performers” (rating 1-2-3) and high potential “Good Performers” (rating 4)</a:t>
            </a:r>
          </a:p>
          <a:p>
            <a:pPr lvl="1">
              <a:lnSpc>
                <a:spcPct val="90000"/>
              </a:lnSpc>
            </a:pPr>
            <a:r>
              <a:rPr lang="en-US" sz="1400" dirty="0" smtClean="0"/>
              <a:t>If you have additional equity available, you could then consider your employees rated 5 to 7.  </a:t>
            </a:r>
          </a:p>
          <a:p>
            <a:pPr lvl="2">
              <a:lnSpc>
                <a:spcPct val="90000"/>
              </a:lnSpc>
            </a:pPr>
            <a:r>
              <a:rPr lang="en-US" sz="1400" dirty="0" smtClean="0"/>
              <a:t>Remember that your new hires and recently promoted employees may have just received a grant with their new job. </a:t>
            </a:r>
          </a:p>
          <a:p>
            <a:pPr>
              <a:lnSpc>
                <a:spcPct val="90000"/>
              </a:lnSpc>
            </a:pPr>
            <a:r>
              <a:rPr lang="en-US" sz="2000" dirty="0" smtClean="0"/>
              <a:t>Remember to make the equity grant a meaningful size </a:t>
            </a:r>
          </a:p>
          <a:p>
            <a:pPr lvl="1">
              <a:lnSpc>
                <a:spcPct val="90000"/>
              </a:lnSpc>
            </a:pPr>
            <a:r>
              <a:rPr lang="en-US" sz="1400" dirty="0" smtClean="0"/>
              <a:t>For example, if the equity vests 1/3 per year, so an equity grant of 100 units would only vest 33 units a year, which is not very meaningful and would probably not retain an employee.</a:t>
            </a:r>
          </a:p>
          <a:p>
            <a:pPr>
              <a:lnSpc>
                <a:spcPct val="90000"/>
              </a:lnSpc>
            </a:pPr>
            <a:r>
              <a:rPr lang="en-US" sz="2000" dirty="0" smtClean="0"/>
              <a:t>Consider the overall message you are trying to send to the employee</a:t>
            </a:r>
          </a:p>
          <a:p>
            <a:pPr lvl="1">
              <a:lnSpc>
                <a:spcPct val="90000"/>
              </a:lnSpc>
            </a:pPr>
            <a:r>
              <a:rPr lang="en-US" sz="1400" dirty="0" smtClean="0"/>
              <a:t>Equity, because there is a limited amount available to grant, should really be limited to higher performers.  </a:t>
            </a:r>
          </a:p>
          <a:p>
            <a:pPr lvl="1">
              <a:lnSpc>
                <a:spcPct val="90000"/>
              </a:lnSpc>
            </a:pPr>
            <a:r>
              <a:rPr lang="en-US" sz="1400" dirty="0" smtClean="0"/>
              <a:t>If you give a small amount  to all your employees, you are sending a message that they are all your top performers and there is no distinction amongst your staff. </a:t>
            </a:r>
          </a:p>
          <a:p>
            <a:pPr lvl="1">
              <a:lnSpc>
                <a:spcPct val="90000"/>
              </a:lnSpc>
            </a:pPr>
            <a:r>
              <a:rPr lang="en-US" sz="1400" dirty="0" smtClean="0"/>
              <a:t>Giving to all also leads to an entitlement mentality – they just have to put in another year to get more equity, which is not true.  You should not plan on giving equity to the same employees each year.  </a:t>
            </a:r>
          </a:p>
          <a:p>
            <a:pPr lvl="1">
              <a:lnSpc>
                <a:spcPct val="90000"/>
              </a:lnSpc>
            </a:pPr>
            <a:r>
              <a:rPr lang="en-US" sz="1400" dirty="0" smtClean="0"/>
              <a:t>Giving small amounts to all is less meaningful and does not lead to appropriately targeted retention/motivation.</a:t>
            </a:r>
          </a:p>
          <a:p>
            <a:pPr lvl="1">
              <a:lnSpc>
                <a:spcPct val="90000"/>
              </a:lnSpc>
            </a:pPr>
            <a:r>
              <a:rPr lang="en-US" sz="1400" dirty="0" smtClean="0"/>
              <a:t>Consider if you already gave the employee an equity or cash award recently.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3352800" y="1143000"/>
            <a:ext cx="2667000" cy="1446550"/>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Consistently exceeds expectations</a:t>
            </a:r>
          </a:p>
          <a:p>
            <a:pPr marL="228600" indent="-228600">
              <a:buFont typeface="Arial" pitchFamily="34" charset="0"/>
              <a:buChar char="•"/>
            </a:pPr>
            <a:r>
              <a:rPr lang="en-US" sz="1100" dirty="0" smtClean="0"/>
              <a:t>In top 20% of your performers</a:t>
            </a:r>
          </a:p>
          <a:p>
            <a:pPr marL="228600" indent="-228600">
              <a:buFont typeface="Arial" pitchFamily="34" charset="0"/>
              <a:buChar char="•"/>
            </a:pPr>
            <a:r>
              <a:rPr lang="en-US" sz="1100" dirty="0" smtClean="0"/>
              <a:t>Consistently exceeds goals, budget, schedule</a:t>
            </a:r>
          </a:p>
          <a:p>
            <a:pPr marL="228600" indent="-228600">
              <a:buFont typeface="Arial" pitchFamily="34" charset="0"/>
              <a:buChar char="•"/>
            </a:pPr>
            <a:endParaRPr lang="en-US" sz="1100" dirty="0" smtClean="0"/>
          </a:p>
          <a:p>
            <a:pPr marL="228600" indent="-228600">
              <a:buFont typeface="Arial" pitchFamily="34" charset="0"/>
              <a:buChar char="•"/>
            </a:pPr>
            <a:r>
              <a:rPr lang="en-US" sz="1100" dirty="0" smtClean="0">
                <a:solidFill>
                  <a:srgbClr val="0000FF"/>
                </a:solidFill>
              </a:rPr>
              <a:t> Realistic chance employee could advance one grade level in 2-3 years</a:t>
            </a:r>
          </a:p>
        </p:txBody>
      </p:sp>
      <p:sp>
        <p:nvSpPr>
          <p:cNvPr id="25" name="TextBox 24"/>
          <p:cNvSpPr txBox="1"/>
          <p:nvPr/>
        </p:nvSpPr>
        <p:spPr>
          <a:xfrm>
            <a:off x="533400" y="1143000"/>
            <a:ext cx="2743200" cy="1446550"/>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Consistently exceeds expectations</a:t>
            </a:r>
          </a:p>
          <a:p>
            <a:pPr marL="228600" indent="-228600">
              <a:buFont typeface="Arial" pitchFamily="34" charset="0"/>
              <a:buChar char="•"/>
            </a:pPr>
            <a:r>
              <a:rPr lang="en-US" sz="1100" dirty="0" smtClean="0"/>
              <a:t>In top 20% of your performers</a:t>
            </a:r>
          </a:p>
          <a:p>
            <a:pPr marL="228600" indent="-228600">
              <a:buFont typeface="Arial" pitchFamily="34" charset="0"/>
              <a:buChar char="•"/>
            </a:pPr>
            <a:r>
              <a:rPr lang="en-US" sz="1100" dirty="0" smtClean="0"/>
              <a:t>Consistently exceeds goals, budget, schedule</a:t>
            </a:r>
          </a:p>
          <a:p>
            <a:pPr marL="228600" indent="-228600"/>
            <a:endParaRPr lang="en-US" sz="1100" dirty="0" smtClean="0"/>
          </a:p>
          <a:p>
            <a:pPr marL="228600" indent="-228600">
              <a:buFont typeface="Arial" pitchFamily="34" charset="0"/>
              <a:buChar char="•"/>
            </a:pPr>
            <a:r>
              <a:rPr lang="en-US" sz="1100" dirty="0" smtClean="0">
                <a:solidFill>
                  <a:srgbClr val="0000FF"/>
                </a:solidFill>
              </a:rPr>
              <a:t> Realistic chance employee could advance two grade levels in 2-3 years</a:t>
            </a:r>
          </a:p>
        </p:txBody>
      </p:sp>
      <p:sp>
        <p:nvSpPr>
          <p:cNvPr id="32" name="TextBox 31"/>
          <p:cNvSpPr txBox="1"/>
          <p:nvPr/>
        </p:nvSpPr>
        <p:spPr>
          <a:xfrm>
            <a:off x="609600" y="2800291"/>
            <a:ext cx="2743200" cy="1446550"/>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Meets, sometimes exceeds expectations</a:t>
            </a:r>
          </a:p>
          <a:p>
            <a:pPr marL="228600" indent="-228600">
              <a:buFont typeface="Arial" pitchFamily="34" charset="0"/>
              <a:buChar char="•"/>
            </a:pPr>
            <a:r>
              <a:rPr lang="en-US" sz="1100" dirty="0" smtClean="0"/>
              <a:t>Meets, sometimes exceeds goals, budget, schedule</a:t>
            </a:r>
          </a:p>
          <a:p>
            <a:pPr marL="228600" indent="-228600"/>
            <a:endParaRPr lang="en-US" sz="1100" dirty="0" smtClean="0"/>
          </a:p>
          <a:p>
            <a:pPr marL="228600" indent="-228600">
              <a:buFont typeface="Arial" pitchFamily="34" charset="0"/>
              <a:buChar char="•"/>
            </a:pPr>
            <a:r>
              <a:rPr lang="en-US" sz="1100" dirty="0" smtClean="0">
                <a:solidFill>
                  <a:srgbClr val="0000FF"/>
                </a:solidFill>
              </a:rPr>
              <a:t> Realistic chance employee could advance two grade levels in 2-3 years</a:t>
            </a:r>
          </a:p>
        </p:txBody>
      </p:sp>
      <p:sp>
        <p:nvSpPr>
          <p:cNvPr id="37" name="TextBox 36"/>
          <p:cNvSpPr txBox="1"/>
          <p:nvPr/>
        </p:nvSpPr>
        <p:spPr>
          <a:xfrm>
            <a:off x="6096000" y="4572000"/>
            <a:ext cx="2743200" cy="1107996"/>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In bottom 20% of your performers</a:t>
            </a:r>
          </a:p>
          <a:p>
            <a:pPr marL="228600" indent="-228600">
              <a:buFont typeface="Arial" pitchFamily="34" charset="0"/>
              <a:buChar char="•"/>
            </a:pPr>
            <a:r>
              <a:rPr lang="en-US" sz="1100" dirty="0" smtClean="0"/>
              <a:t>Does not always meet goals, budget, schedule </a:t>
            </a:r>
          </a:p>
          <a:p>
            <a:pPr marL="228600" indent="-228600"/>
            <a:endParaRPr lang="en-US" sz="1100" dirty="0" smtClean="0"/>
          </a:p>
          <a:p>
            <a:pPr marL="228600" indent="-228600">
              <a:buFont typeface="Arial" pitchFamily="34" charset="0"/>
              <a:buChar char="•"/>
            </a:pPr>
            <a:r>
              <a:rPr lang="en-US" sz="1100" dirty="0" smtClean="0">
                <a:solidFill>
                  <a:srgbClr val="0000FF"/>
                </a:solidFill>
              </a:rPr>
              <a:t>Likely employee will stay at current grade level over next 2-3 years</a:t>
            </a:r>
            <a:r>
              <a:rPr lang="en-US" sz="1100" dirty="0" smtClean="0"/>
              <a:t>  </a:t>
            </a:r>
            <a:endParaRPr lang="en-US" sz="1100" dirty="0" smtClean="0">
              <a:solidFill>
                <a:srgbClr val="0000FF"/>
              </a:solidFill>
            </a:endParaRPr>
          </a:p>
        </p:txBody>
      </p:sp>
      <p:sp>
        <p:nvSpPr>
          <p:cNvPr id="35" name="TextBox 34"/>
          <p:cNvSpPr txBox="1"/>
          <p:nvPr/>
        </p:nvSpPr>
        <p:spPr>
          <a:xfrm>
            <a:off x="533400" y="4513927"/>
            <a:ext cx="2743200" cy="1446550"/>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In bottom 20% of your performers</a:t>
            </a:r>
          </a:p>
          <a:p>
            <a:pPr marL="228600" indent="-228600">
              <a:buFont typeface="Arial" pitchFamily="34" charset="0"/>
              <a:buChar char="•"/>
            </a:pPr>
            <a:r>
              <a:rPr lang="en-US" sz="1100" dirty="0" smtClean="0"/>
              <a:t>New to role (box 7)</a:t>
            </a:r>
          </a:p>
          <a:p>
            <a:pPr marL="228600" indent="-228600">
              <a:buFont typeface="Arial" pitchFamily="34" charset="0"/>
              <a:buChar char="•"/>
            </a:pPr>
            <a:r>
              <a:rPr lang="en-US" sz="1100" dirty="0" smtClean="0"/>
              <a:t>Does not always meet goals, budget, schedule </a:t>
            </a:r>
          </a:p>
          <a:p>
            <a:pPr marL="228600" indent="-228600"/>
            <a:endParaRPr lang="en-US" sz="1100" dirty="0" smtClean="0"/>
          </a:p>
          <a:p>
            <a:pPr marL="228600" indent="-228600">
              <a:buFont typeface="Arial" pitchFamily="34" charset="0"/>
              <a:buChar char="•"/>
            </a:pPr>
            <a:r>
              <a:rPr lang="en-US" sz="1100" dirty="0" smtClean="0">
                <a:solidFill>
                  <a:srgbClr val="0000FF"/>
                </a:solidFill>
              </a:rPr>
              <a:t> Realistic chance employee could advance two grade levels in 2-3 years</a:t>
            </a:r>
          </a:p>
        </p:txBody>
      </p:sp>
      <p:sp>
        <p:nvSpPr>
          <p:cNvPr id="33" name="TextBox 32"/>
          <p:cNvSpPr txBox="1"/>
          <p:nvPr/>
        </p:nvSpPr>
        <p:spPr>
          <a:xfrm>
            <a:off x="3429000" y="2800291"/>
            <a:ext cx="2667000" cy="1446550"/>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Meets, sometimes exceeds expectations</a:t>
            </a:r>
          </a:p>
          <a:p>
            <a:pPr marL="228600" indent="-228600">
              <a:buFont typeface="Arial" pitchFamily="34" charset="0"/>
              <a:buChar char="•"/>
            </a:pPr>
            <a:r>
              <a:rPr lang="en-US" sz="1100" dirty="0" smtClean="0"/>
              <a:t>Meets, sometimes exceeds goals, budget, schedule</a:t>
            </a:r>
          </a:p>
          <a:p>
            <a:pPr marL="228600" indent="-228600"/>
            <a:endParaRPr lang="en-US" sz="1100" dirty="0" smtClean="0"/>
          </a:p>
          <a:p>
            <a:pPr marL="228600" indent="-228600">
              <a:buFont typeface="Arial" pitchFamily="34" charset="0"/>
              <a:buChar char="•"/>
            </a:pPr>
            <a:r>
              <a:rPr lang="en-US" sz="1100" dirty="0" smtClean="0">
                <a:solidFill>
                  <a:srgbClr val="0000FF"/>
                </a:solidFill>
              </a:rPr>
              <a:t>Realistic chance employee could advance one grade level in 2-3 years</a:t>
            </a:r>
          </a:p>
        </p:txBody>
      </p:sp>
      <p:sp>
        <p:nvSpPr>
          <p:cNvPr id="34" name="TextBox 33"/>
          <p:cNvSpPr txBox="1"/>
          <p:nvPr/>
        </p:nvSpPr>
        <p:spPr>
          <a:xfrm>
            <a:off x="6248400" y="2800291"/>
            <a:ext cx="2590800" cy="1277273"/>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Meets, sometimes exceeds expectations</a:t>
            </a:r>
          </a:p>
          <a:p>
            <a:pPr marL="228600" indent="-228600">
              <a:buFont typeface="Arial" pitchFamily="34" charset="0"/>
              <a:buChar char="•"/>
            </a:pPr>
            <a:r>
              <a:rPr lang="en-US" sz="1100" dirty="0" smtClean="0"/>
              <a:t>Meets, sometimes exceeds goals, budget, schedule</a:t>
            </a:r>
          </a:p>
          <a:p>
            <a:pPr marL="228600" indent="-228600">
              <a:buFont typeface="Arial" pitchFamily="34" charset="0"/>
              <a:buChar char="•"/>
            </a:pPr>
            <a:endParaRPr lang="en-US" sz="1100" dirty="0" smtClean="0"/>
          </a:p>
          <a:p>
            <a:pPr marL="228600" indent="-228600">
              <a:buFont typeface="Arial" pitchFamily="34" charset="0"/>
              <a:buChar char="•"/>
            </a:pPr>
            <a:r>
              <a:rPr lang="en-US" sz="1100" dirty="0" smtClean="0">
                <a:solidFill>
                  <a:srgbClr val="0000FF"/>
                </a:solidFill>
              </a:rPr>
              <a:t>Likely employee will stay at current grade level over next 2-3 years</a:t>
            </a:r>
            <a:r>
              <a:rPr lang="en-US" sz="1100" dirty="0" smtClean="0"/>
              <a:t>  </a:t>
            </a:r>
            <a:endParaRPr lang="en-US" sz="1100" dirty="0" smtClean="0">
              <a:solidFill>
                <a:srgbClr val="0000FF"/>
              </a:solidFill>
            </a:endParaRPr>
          </a:p>
        </p:txBody>
      </p:sp>
      <p:sp>
        <p:nvSpPr>
          <p:cNvPr id="2" name="Title 1"/>
          <p:cNvSpPr>
            <a:spLocks noGrp="1"/>
          </p:cNvSpPr>
          <p:nvPr>
            <p:ph type="title"/>
          </p:nvPr>
        </p:nvSpPr>
        <p:spPr>
          <a:xfrm>
            <a:off x="76200" y="76200"/>
            <a:ext cx="8991600" cy="685800"/>
          </a:xfrm>
        </p:spPr>
        <p:txBody>
          <a:bodyPr/>
          <a:lstStyle/>
          <a:p>
            <a:r>
              <a:rPr lang="en-US" dirty="0" smtClean="0"/>
              <a:t>Nine-box Rating Descriptions</a:t>
            </a:r>
            <a:endParaRPr lang="en-US" dirty="0"/>
          </a:p>
        </p:txBody>
      </p:sp>
      <p:grpSp>
        <p:nvGrpSpPr>
          <p:cNvPr id="3" name="Group 61"/>
          <p:cNvGrpSpPr>
            <a:grpSpLocks/>
          </p:cNvGrpSpPr>
          <p:nvPr/>
        </p:nvGrpSpPr>
        <p:grpSpPr bwMode="auto">
          <a:xfrm>
            <a:off x="457200" y="838200"/>
            <a:ext cx="8382000" cy="5105400"/>
            <a:chOff x="576" y="624"/>
            <a:chExt cx="3456" cy="3024"/>
          </a:xfrm>
        </p:grpSpPr>
        <p:sp>
          <p:nvSpPr>
            <p:cNvPr id="4" name="Rectangle 62"/>
            <p:cNvSpPr>
              <a:spLocks noChangeArrowheads="1"/>
            </p:cNvSpPr>
            <p:nvPr/>
          </p:nvSpPr>
          <p:spPr bwMode="auto">
            <a:xfrm>
              <a:off x="2880"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a:endParaRPr lang="en-US" sz="1200" dirty="0"/>
            </a:p>
          </p:txBody>
        </p:sp>
        <p:sp>
          <p:nvSpPr>
            <p:cNvPr id="5" name="Rectangle 63"/>
            <p:cNvSpPr>
              <a:spLocks noChangeArrowheads="1"/>
            </p:cNvSpPr>
            <p:nvPr/>
          </p:nvSpPr>
          <p:spPr bwMode="auto">
            <a:xfrm>
              <a:off x="2880"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6" name="Rectangle 64"/>
            <p:cNvSpPr>
              <a:spLocks noChangeArrowheads="1"/>
            </p:cNvSpPr>
            <p:nvPr/>
          </p:nvSpPr>
          <p:spPr bwMode="auto">
            <a:xfrm>
              <a:off x="1728"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nvGrpSpPr>
            <p:cNvPr id="7" name="Group 65"/>
            <p:cNvGrpSpPr>
              <a:grpSpLocks/>
            </p:cNvGrpSpPr>
            <p:nvPr/>
          </p:nvGrpSpPr>
          <p:grpSpPr bwMode="auto">
            <a:xfrm>
              <a:off x="576" y="624"/>
              <a:ext cx="2496" cy="2208"/>
              <a:chOff x="384" y="576"/>
              <a:chExt cx="2496" cy="2208"/>
            </a:xfrm>
          </p:grpSpPr>
          <p:sp>
            <p:nvSpPr>
              <p:cNvPr id="14" name="Text Box 66"/>
              <p:cNvSpPr txBox="1">
                <a:spLocks noChangeArrowheads="1"/>
              </p:cNvSpPr>
              <p:nvPr/>
            </p:nvSpPr>
            <p:spPr bwMode="auto">
              <a:xfrm>
                <a:off x="384"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1</a:t>
                </a:r>
              </a:p>
            </p:txBody>
          </p:sp>
          <p:sp>
            <p:nvSpPr>
              <p:cNvPr id="15" name="Text Box 67"/>
              <p:cNvSpPr txBox="1">
                <a:spLocks noChangeArrowheads="1"/>
              </p:cNvSpPr>
              <p:nvPr/>
            </p:nvSpPr>
            <p:spPr bwMode="auto">
              <a:xfrm>
                <a:off x="2688"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3</a:t>
                </a:r>
              </a:p>
            </p:txBody>
          </p:sp>
          <p:sp>
            <p:nvSpPr>
              <p:cNvPr id="16" name="Text Box 68"/>
              <p:cNvSpPr txBox="1">
                <a:spLocks noChangeArrowheads="1"/>
              </p:cNvSpPr>
              <p:nvPr/>
            </p:nvSpPr>
            <p:spPr bwMode="auto">
              <a:xfrm>
                <a:off x="1536"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2</a:t>
                </a:r>
              </a:p>
            </p:txBody>
          </p:sp>
          <p:sp>
            <p:nvSpPr>
              <p:cNvPr id="17" name="Text Box 69"/>
              <p:cNvSpPr txBox="1">
                <a:spLocks noChangeArrowheads="1"/>
              </p:cNvSpPr>
              <p:nvPr/>
            </p:nvSpPr>
            <p:spPr bwMode="auto">
              <a:xfrm>
                <a:off x="384"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7</a:t>
                </a:r>
              </a:p>
            </p:txBody>
          </p:sp>
          <p:sp>
            <p:nvSpPr>
              <p:cNvPr id="18" name="Text Box 70"/>
              <p:cNvSpPr txBox="1">
                <a:spLocks noChangeArrowheads="1"/>
              </p:cNvSpPr>
              <p:nvPr/>
            </p:nvSpPr>
            <p:spPr bwMode="auto">
              <a:xfrm>
                <a:off x="2688"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9</a:t>
                </a:r>
              </a:p>
            </p:txBody>
          </p:sp>
          <p:sp>
            <p:nvSpPr>
              <p:cNvPr id="19" name="Text Box 71"/>
              <p:cNvSpPr txBox="1">
                <a:spLocks noChangeArrowheads="1"/>
              </p:cNvSpPr>
              <p:nvPr/>
            </p:nvSpPr>
            <p:spPr bwMode="auto">
              <a:xfrm>
                <a:off x="1536"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8</a:t>
                </a:r>
              </a:p>
            </p:txBody>
          </p:sp>
          <p:sp>
            <p:nvSpPr>
              <p:cNvPr id="20" name="Text Box 73"/>
              <p:cNvSpPr txBox="1">
                <a:spLocks noChangeArrowheads="1"/>
              </p:cNvSpPr>
              <p:nvPr/>
            </p:nvSpPr>
            <p:spPr bwMode="auto">
              <a:xfrm>
                <a:off x="2688"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6</a:t>
                </a:r>
              </a:p>
            </p:txBody>
          </p:sp>
          <p:sp>
            <p:nvSpPr>
              <p:cNvPr id="21" name="Text Box 74"/>
              <p:cNvSpPr txBox="1">
                <a:spLocks noChangeArrowheads="1"/>
              </p:cNvSpPr>
              <p:nvPr/>
            </p:nvSpPr>
            <p:spPr bwMode="auto">
              <a:xfrm>
                <a:off x="1536"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5</a:t>
                </a:r>
              </a:p>
            </p:txBody>
          </p:sp>
          <p:sp>
            <p:nvSpPr>
              <p:cNvPr id="22" name="Text Box 72"/>
              <p:cNvSpPr txBox="1">
                <a:spLocks noChangeArrowheads="1"/>
              </p:cNvSpPr>
              <p:nvPr/>
            </p:nvSpPr>
            <p:spPr bwMode="auto">
              <a:xfrm>
                <a:off x="384"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4</a:t>
                </a:r>
              </a:p>
            </p:txBody>
          </p:sp>
        </p:grpSp>
        <p:sp>
          <p:nvSpPr>
            <p:cNvPr id="8" name="Rectangle 75"/>
            <p:cNvSpPr>
              <a:spLocks noChangeArrowheads="1"/>
            </p:cNvSpPr>
            <p:nvPr/>
          </p:nvSpPr>
          <p:spPr bwMode="auto">
            <a:xfrm>
              <a:off x="576"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r>
                <a:rPr lang="en-US" sz="1400" dirty="0" smtClean="0"/>
                <a:t> </a:t>
              </a:r>
              <a:endParaRPr lang="en-US" sz="1400" dirty="0"/>
            </a:p>
          </p:txBody>
        </p:sp>
        <p:sp>
          <p:nvSpPr>
            <p:cNvPr id="9" name="Rectangle 76"/>
            <p:cNvSpPr>
              <a:spLocks noChangeArrowheads="1"/>
            </p:cNvSpPr>
            <p:nvPr/>
          </p:nvSpPr>
          <p:spPr bwMode="auto">
            <a:xfrm>
              <a:off x="1728"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endParaRPr lang="en-US" sz="1800" dirty="0">
                <a:solidFill>
                  <a:srgbClr val="00B050"/>
                </a:solidFill>
              </a:endParaRPr>
            </a:p>
            <a:p>
              <a:pPr algn="ctr" eaLnBrk="0" hangingPunct="0">
                <a:spcBef>
                  <a:spcPct val="0"/>
                </a:spcBef>
                <a:buFontTx/>
                <a:buNone/>
              </a:pPr>
              <a:endParaRPr lang="en-US" sz="1400" dirty="0" smtClean="0"/>
            </a:p>
            <a:p>
              <a:pPr algn="ctr" eaLnBrk="0" hangingPunct="0">
                <a:spcBef>
                  <a:spcPct val="0"/>
                </a:spcBef>
                <a:buFontTx/>
                <a:buNone/>
              </a:pPr>
              <a:endParaRPr lang="en-US" sz="1400" dirty="0" smtClean="0"/>
            </a:p>
            <a:p>
              <a:pPr algn="ctr" eaLnBrk="0" hangingPunct="0">
                <a:spcBef>
                  <a:spcPct val="0"/>
                </a:spcBef>
                <a:buFontTx/>
                <a:buNone/>
              </a:pPr>
              <a:r>
                <a:rPr lang="en-US" sz="1400" dirty="0" smtClean="0"/>
                <a:t> </a:t>
              </a:r>
              <a:endParaRPr lang="en-US" sz="1400" dirty="0"/>
            </a:p>
          </p:txBody>
        </p:sp>
        <p:sp>
          <p:nvSpPr>
            <p:cNvPr id="10" name="Rectangle 77"/>
            <p:cNvSpPr>
              <a:spLocks noChangeArrowheads="1"/>
            </p:cNvSpPr>
            <p:nvPr/>
          </p:nvSpPr>
          <p:spPr bwMode="auto">
            <a:xfrm>
              <a:off x="2880"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800" dirty="0" smtClean="0">
                  <a:solidFill>
                    <a:srgbClr val="00B050"/>
                  </a:solidFill>
                </a:rPr>
                <a:t> </a:t>
              </a:r>
            </a:p>
            <a:p>
              <a:pPr algn="ctr" eaLnBrk="0" hangingPunct="0">
                <a:spcBef>
                  <a:spcPct val="0"/>
                </a:spcBef>
                <a:buFontTx/>
                <a:buNone/>
              </a:pPr>
              <a:endParaRPr lang="en-US" sz="1400" dirty="0" smtClean="0">
                <a:solidFill>
                  <a:srgbClr val="00B050"/>
                </a:solidFill>
              </a:endParaRPr>
            </a:p>
            <a:p>
              <a:pPr algn="ctr" eaLnBrk="0" hangingPunct="0">
                <a:spcBef>
                  <a:spcPct val="0"/>
                </a:spcBef>
                <a:buFontTx/>
                <a:buNone/>
              </a:pPr>
              <a:endParaRPr lang="en-US" sz="1400" dirty="0">
                <a:solidFill>
                  <a:srgbClr val="00B050"/>
                </a:solidFill>
              </a:endParaRPr>
            </a:p>
            <a:p>
              <a:pPr algn="ctr" eaLnBrk="0" hangingPunct="0">
                <a:spcBef>
                  <a:spcPct val="0"/>
                </a:spcBef>
                <a:buFontTx/>
                <a:buNone/>
              </a:pPr>
              <a:r>
                <a:rPr lang="en-US" sz="1400" dirty="0" smtClean="0"/>
                <a:t> </a:t>
              </a:r>
              <a:endParaRPr lang="en-US" sz="1400" dirty="0"/>
            </a:p>
          </p:txBody>
        </p:sp>
        <p:sp>
          <p:nvSpPr>
            <p:cNvPr id="11" name="Rectangle 78"/>
            <p:cNvSpPr>
              <a:spLocks noChangeArrowheads="1"/>
            </p:cNvSpPr>
            <p:nvPr/>
          </p:nvSpPr>
          <p:spPr bwMode="auto">
            <a:xfrm>
              <a:off x="576"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800" dirty="0">
                <a:solidFill>
                  <a:srgbClr val="00B050"/>
                </a:solidFill>
              </a:endParaRPr>
            </a:p>
          </p:txBody>
        </p:sp>
        <p:sp>
          <p:nvSpPr>
            <p:cNvPr id="12" name="Rectangle 79"/>
            <p:cNvSpPr>
              <a:spLocks noChangeArrowheads="1"/>
            </p:cNvSpPr>
            <p:nvPr/>
          </p:nvSpPr>
          <p:spPr bwMode="auto">
            <a:xfrm>
              <a:off x="1728"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sp>
          <p:nvSpPr>
            <p:cNvPr id="13" name="Rectangle 80"/>
            <p:cNvSpPr>
              <a:spLocks noChangeArrowheads="1"/>
            </p:cNvSpPr>
            <p:nvPr/>
          </p:nvSpPr>
          <p:spPr bwMode="auto">
            <a:xfrm>
              <a:off x="576"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endParaRPr lang="en-US" sz="1400" dirty="0"/>
            </a:p>
          </p:txBody>
        </p:sp>
      </p:grpSp>
      <p:sp>
        <p:nvSpPr>
          <p:cNvPr id="23" name="Text Box 57"/>
          <p:cNvSpPr txBox="1">
            <a:spLocks noChangeArrowheads="1"/>
          </p:cNvSpPr>
          <p:nvPr/>
        </p:nvSpPr>
        <p:spPr bwMode="auto">
          <a:xfrm rot="16200000">
            <a:off x="-684644" y="2951684"/>
            <a:ext cx="1642338" cy="307777"/>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400" dirty="0"/>
              <a:t>Performance</a:t>
            </a:r>
          </a:p>
        </p:txBody>
      </p:sp>
      <p:sp>
        <p:nvSpPr>
          <p:cNvPr id="24" name="Line 60"/>
          <p:cNvSpPr>
            <a:spLocks noChangeShapeType="1"/>
          </p:cNvSpPr>
          <p:nvPr/>
        </p:nvSpPr>
        <p:spPr bwMode="auto">
          <a:xfrm flipH="1" flipV="1">
            <a:off x="304800" y="1037352"/>
            <a:ext cx="0" cy="4906248"/>
          </a:xfrm>
          <a:prstGeom prst="line">
            <a:avLst/>
          </a:prstGeom>
          <a:noFill/>
          <a:ln w="25400">
            <a:solidFill>
              <a:schemeClr val="tx1"/>
            </a:solidFill>
            <a:round/>
            <a:headEnd/>
            <a:tailEnd type="triangle" w="med" len="med"/>
          </a:ln>
        </p:spPr>
        <p:txBody>
          <a:bodyPr wrap="none"/>
          <a:lstStyle/>
          <a:p>
            <a:endParaRPr lang="en-US" dirty="0"/>
          </a:p>
        </p:txBody>
      </p:sp>
      <p:sp>
        <p:nvSpPr>
          <p:cNvPr id="28" name="Text Box 52"/>
          <p:cNvSpPr txBox="1">
            <a:spLocks noChangeArrowheads="1"/>
          </p:cNvSpPr>
          <p:nvPr/>
        </p:nvSpPr>
        <p:spPr bwMode="auto">
          <a:xfrm>
            <a:off x="2209800" y="5986046"/>
            <a:ext cx="4648200" cy="307777"/>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400" dirty="0" smtClean="0">
                <a:solidFill>
                  <a:srgbClr val="0000FF"/>
                </a:solidFill>
              </a:rPr>
              <a:t>Advancement Potential within 2-3 years</a:t>
            </a:r>
            <a:endParaRPr lang="en-US" sz="1400" dirty="0">
              <a:solidFill>
                <a:srgbClr val="0000FF"/>
              </a:solidFill>
            </a:endParaRPr>
          </a:p>
        </p:txBody>
      </p:sp>
      <p:sp>
        <p:nvSpPr>
          <p:cNvPr id="30" name="Line 55"/>
          <p:cNvSpPr>
            <a:spLocks noChangeShapeType="1"/>
          </p:cNvSpPr>
          <p:nvPr/>
        </p:nvSpPr>
        <p:spPr bwMode="auto">
          <a:xfrm flipH="1">
            <a:off x="381000" y="6019800"/>
            <a:ext cx="8305800" cy="0"/>
          </a:xfrm>
          <a:prstGeom prst="line">
            <a:avLst/>
          </a:prstGeom>
          <a:noFill/>
          <a:ln w="25400">
            <a:solidFill>
              <a:srgbClr val="0000FF"/>
            </a:solidFill>
            <a:round/>
            <a:headEnd/>
            <a:tailEnd type="triangle" w="med" len="med"/>
          </a:ln>
        </p:spPr>
        <p:txBody>
          <a:bodyPr wrap="none"/>
          <a:lstStyle/>
          <a:p>
            <a:endParaRPr lang="en-US" dirty="0">
              <a:solidFill>
                <a:srgbClr val="2D8435"/>
              </a:solidFill>
            </a:endParaRPr>
          </a:p>
        </p:txBody>
      </p:sp>
      <p:sp>
        <p:nvSpPr>
          <p:cNvPr id="36" name="TextBox 35"/>
          <p:cNvSpPr txBox="1"/>
          <p:nvPr/>
        </p:nvSpPr>
        <p:spPr>
          <a:xfrm>
            <a:off x="3352800" y="4572000"/>
            <a:ext cx="2667000" cy="1277273"/>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In bottom 20% of your performers</a:t>
            </a:r>
          </a:p>
          <a:p>
            <a:pPr marL="228600" indent="-228600">
              <a:buFont typeface="Arial" pitchFamily="34" charset="0"/>
              <a:buChar char="•"/>
            </a:pPr>
            <a:r>
              <a:rPr lang="en-US" sz="1100" dirty="0" smtClean="0"/>
              <a:t>Does not always meet goals, budget, schedule </a:t>
            </a:r>
          </a:p>
          <a:p>
            <a:pPr marL="228600" indent="-228600"/>
            <a:endParaRPr lang="en-US" sz="1100" dirty="0" smtClean="0"/>
          </a:p>
          <a:p>
            <a:pPr marL="228600" indent="-228600">
              <a:buFont typeface="Arial" pitchFamily="34" charset="0"/>
              <a:buChar char="•"/>
            </a:pPr>
            <a:r>
              <a:rPr lang="en-US" sz="1100" dirty="0" smtClean="0">
                <a:solidFill>
                  <a:srgbClr val="0000FF"/>
                </a:solidFill>
              </a:rPr>
              <a:t>Realistic chance employee could advance one grade level in 2-3 years</a:t>
            </a:r>
          </a:p>
        </p:txBody>
      </p:sp>
      <p:sp>
        <p:nvSpPr>
          <p:cNvPr id="38" name="Rectangle 37"/>
          <p:cNvSpPr/>
          <p:nvPr/>
        </p:nvSpPr>
        <p:spPr>
          <a:xfrm>
            <a:off x="1085659" y="838200"/>
            <a:ext cx="748923" cy="461665"/>
          </a:xfrm>
          <a:prstGeom prst="rect">
            <a:avLst/>
          </a:prstGeom>
        </p:spPr>
        <p:txBody>
          <a:bodyPr wrap="none">
            <a:spAutoFit/>
          </a:bodyPr>
          <a:lstStyle/>
          <a:p>
            <a:r>
              <a:rPr lang="en-US" dirty="0" smtClean="0">
                <a:solidFill>
                  <a:srgbClr val="00B050"/>
                </a:solidFill>
              </a:rPr>
              <a:t>TP2</a:t>
            </a:r>
            <a:endParaRPr lang="en-US" dirty="0"/>
          </a:p>
        </p:txBody>
      </p:sp>
      <p:sp>
        <p:nvSpPr>
          <p:cNvPr id="39" name="Rectangle 38"/>
          <p:cNvSpPr/>
          <p:nvPr/>
        </p:nvSpPr>
        <p:spPr>
          <a:xfrm>
            <a:off x="4091123" y="838200"/>
            <a:ext cx="748923" cy="461665"/>
          </a:xfrm>
          <a:prstGeom prst="rect">
            <a:avLst/>
          </a:prstGeom>
        </p:spPr>
        <p:txBody>
          <a:bodyPr wrap="none">
            <a:spAutoFit/>
          </a:bodyPr>
          <a:lstStyle/>
          <a:p>
            <a:r>
              <a:rPr lang="en-US" dirty="0" smtClean="0">
                <a:solidFill>
                  <a:srgbClr val="00B050"/>
                </a:solidFill>
              </a:rPr>
              <a:t>TP1</a:t>
            </a:r>
            <a:endParaRPr lang="en-US" dirty="0"/>
          </a:p>
        </p:txBody>
      </p:sp>
      <p:sp>
        <p:nvSpPr>
          <p:cNvPr id="40" name="TextBox 39"/>
          <p:cNvSpPr txBox="1"/>
          <p:nvPr/>
        </p:nvSpPr>
        <p:spPr>
          <a:xfrm>
            <a:off x="6172200" y="1143000"/>
            <a:ext cx="2590800" cy="1277273"/>
          </a:xfrm>
          <a:prstGeom prst="rect">
            <a:avLst/>
          </a:prstGeom>
          <a:solidFill>
            <a:schemeClr val="bg1"/>
          </a:solidFill>
        </p:spPr>
        <p:txBody>
          <a:bodyPr wrap="square" rtlCol="0">
            <a:spAutoFit/>
          </a:bodyPr>
          <a:lstStyle/>
          <a:p>
            <a:pPr marL="228600" indent="-228600">
              <a:buFont typeface="Arial" pitchFamily="34" charset="0"/>
              <a:buChar char="•"/>
            </a:pPr>
            <a:r>
              <a:rPr lang="en-US" sz="1100" dirty="0" smtClean="0"/>
              <a:t>Consistently exceeds expectations</a:t>
            </a:r>
          </a:p>
          <a:p>
            <a:pPr marL="228600" indent="-228600">
              <a:buFont typeface="Arial" pitchFamily="34" charset="0"/>
              <a:buChar char="•"/>
            </a:pPr>
            <a:r>
              <a:rPr lang="en-US" sz="1100" dirty="0" smtClean="0"/>
              <a:t>In top 20% of your performers</a:t>
            </a:r>
          </a:p>
          <a:p>
            <a:pPr marL="228600" indent="-228600">
              <a:buFont typeface="Arial" pitchFamily="34" charset="0"/>
              <a:buChar char="•"/>
            </a:pPr>
            <a:r>
              <a:rPr lang="en-US" sz="1100" dirty="0" smtClean="0"/>
              <a:t>Consistently exceeds goals, budget, schedule</a:t>
            </a:r>
          </a:p>
          <a:p>
            <a:pPr marL="228600" indent="-228600">
              <a:buFont typeface="Arial" pitchFamily="34" charset="0"/>
              <a:buChar char="•"/>
            </a:pPr>
            <a:endParaRPr lang="en-US" sz="1100" dirty="0" smtClean="0"/>
          </a:p>
          <a:p>
            <a:pPr marL="228600" indent="-228600">
              <a:buFont typeface="Arial" pitchFamily="34" charset="0"/>
              <a:buChar char="•"/>
            </a:pPr>
            <a:r>
              <a:rPr lang="en-US" sz="1100" dirty="0" smtClean="0">
                <a:solidFill>
                  <a:srgbClr val="0000FF"/>
                </a:solidFill>
              </a:rPr>
              <a:t>Likely employee will stay at current grade level over next 2-3 years</a:t>
            </a:r>
            <a:r>
              <a:rPr lang="en-US" sz="1100" dirty="0" smtClean="0"/>
              <a:t>  </a:t>
            </a:r>
            <a:endParaRPr lang="en-US" sz="1100" dirty="0" smtClean="0">
              <a:solidFill>
                <a:srgbClr val="0000FF"/>
              </a:solidFill>
            </a:endParaRPr>
          </a:p>
        </p:txBody>
      </p:sp>
      <p:sp>
        <p:nvSpPr>
          <p:cNvPr id="41" name="Rectangle 40"/>
          <p:cNvSpPr/>
          <p:nvPr/>
        </p:nvSpPr>
        <p:spPr>
          <a:xfrm>
            <a:off x="6858000" y="838200"/>
            <a:ext cx="577402" cy="461665"/>
          </a:xfrm>
          <a:prstGeom prst="rect">
            <a:avLst/>
          </a:prstGeom>
        </p:spPr>
        <p:txBody>
          <a:bodyPr wrap="none">
            <a:spAutoFit/>
          </a:bodyPr>
          <a:lstStyle/>
          <a:p>
            <a:r>
              <a:rPr lang="en-US" dirty="0" smtClean="0">
                <a:solidFill>
                  <a:srgbClr val="00B050"/>
                </a:solidFill>
              </a:rPr>
              <a:t>TP</a:t>
            </a:r>
            <a:endParaRPr lang="en-US" dirty="0"/>
          </a:p>
        </p:txBody>
      </p:sp>
      <p:sp>
        <p:nvSpPr>
          <p:cNvPr id="42" name="Rectangle 41"/>
          <p:cNvSpPr/>
          <p:nvPr/>
        </p:nvSpPr>
        <p:spPr>
          <a:xfrm>
            <a:off x="1085659" y="2510135"/>
            <a:ext cx="800219" cy="461665"/>
          </a:xfrm>
          <a:prstGeom prst="rect">
            <a:avLst/>
          </a:prstGeom>
        </p:spPr>
        <p:txBody>
          <a:bodyPr wrap="none">
            <a:spAutoFit/>
          </a:bodyPr>
          <a:lstStyle/>
          <a:p>
            <a:r>
              <a:rPr lang="en-US" dirty="0" smtClean="0">
                <a:solidFill>
                  <a:srgbClr val="00B050"/>
                </a:solidFill>
              </a:rPr>
              <a:t>GP2</a:t>
            </a:r>
            <a:endParaRPr lang="en-US" dirty="0"/>
          </a:p>
        </p:txBody>
      </p:sp>
      <p:sp>
        <p:nvSpPr>
          <p:cNvPr id="43" name="Rectangle 42"/>
          <p:cNvSpPr/>
          <p:nvPr/>
        </p:nvSpPr>
        <p:spPr>
          <a:xfrm>
            <a:off x="1085659" y="4186535"/>
            <a:ext cx="766557" cy="461665"/>
          </a:xfrm>
          <a:prstGeom prst="rect">
            <a:avLst/>
          </a:prstGeom>
        </p:spPr>
        <p:txBody>
          <a:bodyPr wrap="none">
            <a:spAutoFit/>
          </a:bodyPr>
          <a:lstStyle/>
          <a:p>
            <a:r>
              <a:rPr lang="en-US" dirty="0" smtClean="0">
                <a:solidFill>
                  <a:srgbClr val="00B050"/>
                </a:solidFill>
              </a:rPr>
              <a:t>BE2</a:t>
            </a:r>
            <a:endParaRPr lang="en-US" dirty="0"/>
          </a:p>
        </p:txBody>
      </p:sp>
      <p:sp>
        <p:nvSpPr>
          <p:cNvPr id="44" name="Rectangle 43"/>
          <p:cNvSpPr/>
          <p:nvPr/>
        </p:nvSpPr>
        <p:spPr>
          <a:xfrm>
            <a:off x="4091123" y="2514600"/>
            <a:ext cx="800219" cy="461665"/>
          </a:xfrm>
          <a:prstGeom prst="rect">
            <a:avLst/>
          </a:prstGeom>
        </p:spPr>
        <p:txBody>
          <a:bodyPr wrap="none">
            <a:spAutoFit/>
          </a:bodyPr>
          <a:lstStyle/>
          <a:p>
            <a:r>
              <a:rPr lang="en-US" dirty="0" smtClean="0">
                <a:solidFill>
                  <a:srgbClr val="00B050"/>
                </a:solidFill>
              </a:rPr>
              <a:t>GP1</a:t>
            </a:r>
            <a:endParaRPr lang="en-US" dirty="0"/>
          </a:p>
        </p:txBody>
      </p:sp>
      <p:sp>
        <p:nvSpPr>
          <p:cNvPr id="45" name="Rectangle 44"/>
          <p:cNvSpPr/>
          <p:nvPr/>
        </p:nvSpPr>
        <p:spPr>
          <a:xfrm>
            <a:off x="4091123" y="4191000"/>
            <a:ext cx="766557" cy="461665"/>
          </a:xfrm>
          <a:prstGeom prst="rect">
            <a:avLst/>
          </a:prstGeom>
        </p:spPr>
        <p:txBody>
          <a:bodyPr wrap="none">
            <a:spAutoFit/>
          </a:bodyPr>
          <a:lstStyle/>
          <a:p>
            <a:r>
              <a:rPr lang="en-US" dirty="0" smtClean="0">
                <a:solidFill>
                  <a:srgbClr val="00B050"/>
                </a:solidFill>
              </a:rPr>
              <a:t>BE1</a:t>
            </a:r>
            <a:endParaRPr lang="en-US" dirty="0"/>
          </a:p>
        </p:txBody>
      </p:sp>
      <p:sp>
        <p:nvSpPr>
          <p:cNvPr id="46" name="Rectangle 45"/>
          <p:cNvSpPr/>
          <p:nvPr/>
        </p:nvSpPr>
        <p:spPr>
          <a:xfrm>
            <a:off x="6858000" y="2514600"/>
            <a:ext cx="628698" cy="461665"/>
          </a:xfrm>
          <a:prstGeom prst="rect">
            <a:avLst/>
          </a:prstGeom>
        </p:spPr>
        <p:txBody>
          <a:bodyPr wrap="none">
            <a:spAutoFit/>
          </a:bodyPr>
          <a:lstStyle/>
          <a:p>
            <a:r>
              <a:rPr lang="en-US" dirty="0" smtClean="0">
                <a:solidFill>
                  <a:srgbClr val="00B050"/>
                </a:solidFill>
              </a:rPr>
              <a:t>GP</a:t>
            </a:r>
            <a:endParaRPr lang="en-US" dirty="0"/>
          </a:p>
        </p:txBody>
      </p:sp>
      <p:sp>
        <p:nvSpPr>
          <p:cNvPr id="47" name="Rectangle 46"/>
          <p:cNvSpPr/>
          <p:nvPr/>
        </p:nvSpPr>
        <p:spPr>
          <a:xfrm>
            <a:off x="6858000" y="4186535"/>
            <a:ext cx="595035" cy="461665"/>
          </a:xfrm>
          <a:prstGeom prst="rect">
            <a:avLst/>
          </a:prstGeom>
        </p:spPr>
        <p:txBody>
          <a:bodyPr wrap="none">
            <a:spAutoFit/>
          </a:bodyPr>
          <a:lstStyle/>
          <a:p>
            <a:r>
              <a:rPr lang="en-US" dirty="0" smtClean="0">
                <a:solidFill>
                  <a:srgbClr val="00B050"/>
                </a:solidFill>
              </a:rPr>
              <a:t>BE</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200" y="228601"/>
            <a:ext cx="8991600" cy="381000"/>
          </a:xfrm>
        </p:spPr>
        <p:txBody>
          <a:bodyPr>
            <a:normAutofit fontScale="90000"/>
          </a:bodyPr>
          <a:lstStyle/>
          <a:p>
            <a:pPr eaLnBrk="1" hangingPunct="1"/>
            <a:r>
              <a:rPr lang="en-US" dirty="0" smtClean="0"/>
              <a:t>Nine-box Rating Phrases, Abbreviations</a:t>
            </a:r>
            <a:endParaRPr lang="en-US" dirty="0" smtClean="0">
              <a:solidFill>
                <a:srgbClr val="FF0000"/>
              </a:solidFill>
            </a:endParaRPr>
          </a:p>
        </p:txBody>
      </p:sp>
      <p:sp>
        <p:nvSpPr>
          <p:cNvPr id="11294" name="Text Box 53"/>
          <p:cNvSpPr txBox="1">
            <a:spLocks noChangeArrowheads="1"/>
          </p:cNvSpPr>
          <p:nvPr/>
        </p:nvSpPr>
        <p:spPr bwMode="auto">
          <a:xfrm>
            <a:off x="990600" y="5452646"/>
            <a:ext cx="709612" cy="338554"/>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600" dirty="0">
                <a:solidFill>
                  <a:srgbClr val="3333FF"/>
                </a:solidFill>
              </a:rPr>
              <a:t>high</a:t>
            </a:r>
          </a:p>
        </p:txBody>
      </p:sp>
      <p:sp>
        <p:nvSpPr>
          <p:cNvPr id="11296" name="Line 55"/>
          <p:cNvSpPr>
            <a:spLocks noChangeShapeType="1"/>
          </p:cNvSpPr>
          <p:nvPr/>
        </p:nvSpPr>
        <p:spPr bwMode="auto">
          <a:xfrm flipH="1">
            <a:off x="1600198" y="5638800"/>
            <a:ext cx="6400802" cy="0"/>
          </a:xfrm>
          <a:prstGeom prst="line">
            <a:avLst/>
          </a:prstGeom>
          <a:noFill/>
          <a:ln w="25400">
            <a:solidFill>
              <a:srgbClr val="3333FF"/>
            </a:solidFill>
            <a:round/>
            <a:headEnd/>
            <a:tailEnd type="triangle" w="med" len="med"/>
          </a:ln>
        </p:spPr>
        <p:txBody>
          <a:bodyPr wrap="none"/>
          <a:lstStyle/>
          <a:p>
            <a:endParaRPr lang="en-US" dirty="0"/>
          </a:p>
        </p:txBody>
      </p:sp>
      <p:sp>
        <p:nvSpPr>
          <p:cNvPr id="11289" name="Text Box 57"/>
          <p:cNvSpPr txBox="1">
            <a:spLocks noChangeArrowheads="1"/>
          </p:cNvSpPr>
          <p:nvPr/>
        </p:nvSpPr>
        <p:spPr bwMode="auto">
          <a:xfrm rot="16200000">
            <a:off x="-684644" y="2951684"/>
            <a:ext cx="1642338" cy="307777"/>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400" b="1" dirty="0"/>
              <a:t>Performance</a:t>
            </a:r>
          </a:p>
        </p:txBody>
      </p:sp>
      <p:sp>
        <p:nvSpPr>
          <p:cNvPr id="11290" name="Text Box 58"/>
          <p:cNvSpPr txBox="1">
            <a:spLocks noChangeArrowheads="1"/>
          </p:cNvSpPr>
          <p:nvPr/>
        </p:nvSpPr>
        <p:spPr bwMode="auto">
          <a:xfrm>
            <a:off x="457200" y="685800"/>
            <a:ext cx="609600" cy="338554"/>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600" dirty="0"/>
              <a:t>high</a:t>
            </a:r>
          </a:p>
        </p:txBody>
      </p:sp>
      <p:sp>
        <p:nvSpPr>
          <p:cNvPr id="11291" name="Text Box 59"/>
          <p:cNvSpPr txBox="1">
            <a:spLocks noChangeArrowheads="1"/>
          </p:cNvSpPr>
          <p:nvPr/>
        </p:nvSpPr>
        <p:spPr bwMode="auto">
          <a:xfrm>
            <a:off x="457200" y="5107029"/>
            <a:ext cx="609600" cy="338554"/>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600" dirty="0"/>
              <a:t>low</a:t>
            </a:r>
          </a:p>
        </p:txBody>
      </p:sp>
      <p:sp>
        <p:nvSpPr>
          <p:cNvPr id="11292" name="Line 60"/>
          <p:cNvSpPr>
            <a:spLocks noChangeShapeType="1"/>
          </p:cNvSpPr>
          <p:nvPr/>
        </p:nvSpPr>
        <p:spPr bwMode="auto">
          <a:xfrm flipH="1" flipV="1">
            <a:off x="762000" y="1037352"/>
            <a:ext cx="0" cy="4114800"/>
          </a:xfrm>
          <a:prstGeom prst="line">
            <a:avLst/>
          </a:prstGeom>
          <a:noFill/>
          <a:ln w="25400">
            <a:solidFill>
              <a:schemeClr val="tx1"/>
            </a:solidFill>
            <a:round/>
            <a:headEnd/>
            <a:tailEnd type="triangle" w="med" len="med"/>
          </a:ln>
        </p:spPr>
        <p:txBody>
          <a:bodyPr wrap="none"/>
          <a:lstStyle/>
          <a:p>
            <a:endParaRPr lang="en-US" dirty="0"/>
          </a:p>
        </p:txBody>
      </p:sp>
      <p:grpSp>
        <p:nvGrpSpPr>
          <p:cNvPr id="2" name="Group 61"/>
          <p:cNvGrpSpPr>
            <a:grpSpLocks/>
          </p:cNvGrpSpPr>
          <p:nvPr/>
        </p:nvGrpSpPr>
        <p:grpSpPr bwMode="auto">
          <a:xfrm>
            <a:off x="1295400" y="914400"/>
            <a:ext cx="6781800" cy="4529136"/>
            <a:chOff x="576" y="624"/>
            <a:chExt cx="3456" cy="3024"/>
          </a:xfrm>
        </p:grpSpPr>
        <p:sp>
          <p:nvSpPr>
            <p:cNvPr id="11270" name="Rectangle 62"/>
            <p:cNvSpPr>
              <a:spLocks noChangeArrowheads="1"/>
            </p:cNvSpPr>
            <p:nvPr/>
          </p:nvSpPr>
          <p:spPr bwMode="auto">
            <a:xfrm>
              <a:off x="2880"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a:r>
                <a:rPr lang="en-US" sz="1600" dirty="0" smtClean="0"/>
                <a:t>Good Performer</a:t>
              </a:r>
            </a:p>
            <a:p>
              <a:pPr algn="ctr"/>
              <a:endParaRPr lang="en-US" sz="1600" dirty="0" smtClean="0"/>
            </a:p>
            <a:p>
              <a:pPr algn="ctr"/>
              <a:r>
                <a:rPr lang="en-US" sz="1800" dirty="0" smtClean="0">
                  <a:solidFill>
                    <a:srgbClr val="00B050"/>
                  </a:solidFill>
                </a:rPr>
                <a:t>(GP)</a:t>
              </a:r>
              <a:endParaRPr lang="en-US" sz="1800" dirty="0"/>
            </a:p>
            <a:p>
              <a:pPr algn="ctr" eaLnBrk="0" hangingPunct="0">
                <a:spcBef>
                  <a:spcPct val="0"/>
                </a:spcBef>
                <a:buFontTx/>
                <a:buNone/>
              </a:pPr>
              <a:r>
                <a:rPr lang="en-US" sz="1200" dirty="0" smtClean="0"/>
                <a:t>(0-20%)</a:t>
              </a:r>
              <a:endParaRPr lang="en-US" sz="1400" dirty="0" smtClean="0"/>
            </a:p>
            <a:p>
              <a:pPr algn="ctr" eaLnBrk="0" hangingPunct="0">
                <a:spcBef>
                  <a:spcPct val="0"/>
                </a:spcBef>
                <a:buFontTx/>
                <a:buNone/>
              </a:pPr>
              <a:endParaRPr lang="en-US" sz="1400" dirty="0" smtClean="0"/>
            </a:p>
          </p:txBody>
        </p:sp>
        <p:sp>
          <p:nvSpPr>
            <p:cNvPr id="11271" name="Rectangle 63"/>
            <p:cNvSpPr>
              <a:spLocks noChangeArrowheads="1"/>
            </p:cNvSpPr>
            <p:nvPr/>
          </p:nvSpPr>
          <p:spPr bwMode="auto">
            <a:xfrm>
              <a:off x="2880"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a:r>
                <a:rPr lang="en-US" sz="1600" dirty="0" smtClean="0"/>
                <a:t>Below Expectations</a:t>
              </a:r>
            </a:p>
            <a:p>
              <a:pPr algn="ctr"/>
              <a:endParaRPr lang="en-US" sz="1600" dirty="0" smtClean="0"/>
            </a:p>
            <a:p>
              <a:pPr algn="ctr"/>
              <a:r>
                <a:rPr lang="en-US" sz="1800" dirty="0" smtClean="0">
                  <a:solidFill>
                    <a:srgbClr val="00B050"/>
                  </a:solidFill>
                </a:rPr>
                <a:t>(BE)</a:t>
              </a:r>
              <a:endParaRPr lang="en-US" sz="1050" dirty="0">
                <a:solidFill>
                  <a:srgbClr val="00B050"/>
                </a:solidFill>
              </a:endParaRPr>
            </a:p>
            <a:p>
              <a:pPr algn="ctr" eaLnBrk="0" hangingPunct="0">
                <a:spcBef>
                  <a:spcPct val="0"/>
                </a:spcBef>
                <a:buFontTx/>
                <a:buNone/>
              </a:pPr>
              <a:r>
                <a:rPr lang="en-US" sz="1200" dirty="0" smtClean="0"/>
                <a:t>(0-5%)</a:t>
              </a:r>
              <a:endParaRPr lang="en-US" sz="1400" dirty="0" smtClean="0"/>
            </a:p>
            <a:p>
              <a:pPr algn="ctr" eaLnBrk="0" hangingPunct="0">
                <a:spcBef>
                  <a:spcPct val="0"/>
                </a:spcBef>
                <a:buFontTx/>
                <a:buNone/>
              </a:pPr>
              <a:endParaRPr lang="en-US" sz="1400" dirty="0"/>
            </a:p>
          </p:txBody>
        </p:sp>
        <p:sp>
          <p:nvSpPr>
            <p:cNvPr id="11272" name="Rectangle 64"/>
            <p:cNvSpPr>
              <a:spLocks noChangeArrowheads="1"/>
            </p:cNvSpPr>
            <p:nvPr/>
          </p:nvSpPr>
          <p:spPr bwMode="auto">
            <a:xfrm>
              <a:off x="1728"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a:r>
                <a:rPr lang="en-US" sz="1600" dirty="0" smtClean="0"/>
                <a:t>Below Expectations</a:t>
              </a:r>
              <a:r>
                <a:rPr lang="en-US" sz="1600" dirty="0" smtClean="0">
                  <a:solidFill>
                    <a:srgbClr val="00B050"/>
                  </a:solidFill>
                </a:rPr>
                <a:t>,</a:t>
              </a:r>
            </a:p>
            <a:p>
              <a:pPr algn="ctr" eaLnBrk="0" hangingPunct="0">
                <a:spcBef>
                  <a:spcPct val="0"/>
                </a:spcBef>
                <a:buFontTx/>
                <a:buNone/>
              </a:pPr>
              <a:r>
                <a:rPr lang="en-US" sz="1600" dirty="0" smtClean="0">
                  <a:solidFill>
                    <a:srgbClr val="0000FF"/>
                  </a:solidFill>
                </a:rPr>
                <a:t>One level up potential</a:t>
              </a:r>
            </a:p>
            <a:p>
              <a:pPr algn="ctr" eaLnBrk="0" hangingPunct="0">
                <a:spcBef>
                  <a:spcPct val="0"/>
                </a:spcBef>
                <a:buFontTx/>
                <a:buNone/>
              </a:pPr>
              <a:r>
                <a:rPr lang="en-US" sz="1800" dirty="0" smtClean="0">
                  <a:solidFill>
                    <a:srgbClr val="00B050"/>
                  </a:solidFill>
                </a:rPr>
                <a:t>(BE1)</a:t>
              </a:r>
              <a:endParaRPr lang="en-US" sz="1800" dirty="0">
                <a:solidFill>
                  <a:srgbClr val="00B050"/>
                </a:solidFill>
              </a:endParaRPr>
            </a:p>
            <a:p>
              <a:pPr algn="ctr" eaLnBrk="0" hangingPunct="0">
                <a:spcBef>
                  <a:spcPct val="0"/>
                </a:spcBef>
                <a:buFontTx/>
                <a:buNone/>
              </a:pPr>
              <a:r>
                <a:rPr lang="en-US" sz="1200" dirty="0" smtClean="0"/>
                <a:t>(0-20%)</a:t>
              </a:r>
            </a:p>
            <a:p>
              <a:pPr algn="ctr" eaLnBrk="0" hangingPunct="0">
                <a:spcBef>
                  <a:spcPct val="0"/>
                </a:spcBef>
                <a:buFontTx/>
                <a:buNone/>
              </a:pPr>
              <a:endParaRPr lang="en-US" sz="1400" dirty="0" smtClean="0"/>
            </a:p>
          </p:txBody>
        </p:sp>
        <p:grpSp>
          <p:nvGrpSpPr>
            <p:cNvPr id="3" name="Group 65"/>
            <p:cNvGrpSpPr>
              <a:grpSpLocks/>
            </p:cNvGrpSpPr>
            <p:nvPr/>
          </p:nvGrpSpPr>
          <p:grpSpPr bwMode="auto">
            <a:xfrm>
              <a:off x="576" y="624"/>
              <a:ext cx="2496" cy="2208"/>
              <a:chOff x="384" y="576"/>
              <a:chExt cx="2496" cy="2208"/>
            </a:xfrm>
          </p:grpSpPr>
          <p:sp>
            <p:nvSpPr>
              <p:cNvPr id="11280" name="Text Box 66"/>
              <p:cNvSpPr txBox="1">
                <a:spLocks noChangeArrowheads="1"/>
              </p:cNvSpPr>
              <p:nvPr/>
            </p:nvSpPr>
            <p:spPr bwMode="auto">
              <a:xfrm>
                <a:off x="384"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1</a:t>
                </a:r>
              </a:p>
            </p:txBody>
          </p:sp>
          <p:sp>
            <p:nvSpPr>
              <p:cNvPr id="11281" name="Text Box 67"/>
              <p:cNvSpPr txBox="1">
                <a:spLocks noChangeArrowheads="1"/>
              </p:cNvSpPr>
              <p:nvPr/>
            </p:nvSpPr>
            <p:spPr bwMode="auto">
              <a:xfrm>
                <a:off x="2688"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3</a:t>
                </a:r>
              </a:p>
            </p:txBody>
          </p:sp>
          <p:sp>
            <p:nvSpPr>
              <p:cNvPr id="11282" name="Text Box 68"/>
              <p:cNvSpPr txBox="1">
                <a:spLocks noChangeArrowheads="1"/>
              </p:cNvSpPr>
              <p:nvPr/>
            </p:nvSpPr>
            <p:spPr bwMode="auto">
              <a:xfrm>
                <a:off x="1536"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2</a:t>
                </a:r>
              </a:p>
            </p:txBody>
          </p:sp>
          <p:sp>
            <p:nvSpPr>
              <p:cNvPr id="11283" name="Text Box 69"/>
              <p:cNvSpPr txBox="1">
                <a:spLocks noChangeArrowheads="1"/>
              </p:cNvSpPr>
              <p:nvPr/>
            </p:nvSpPr>
            <p:spPr bwMode="auto">
              <a:xfrm>
                <a:off x="384"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7</a:t>
                </a:r>
              </a:p>
            </p:txBody>
          </p:sp>
          <p:sp>
            <p:nvSpPr>
              <p:cNvPr id="11284" name="Text Box 70"/>
              <p:cNvSpPr txBox="1">
                <a:spLocks noChangeArrowheads="1"/>
              </p:cNvSpPr>
              <p:nvPr/>
            </p:nvSpPr>
            <p:spPr bwMode="auto">
              <a:xfrm>
                <a:off x="2688"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9</a:t>
                </a:r>
              </a:p>
            </p:txBody>
          </p:sp>
          <p:sp>
            <p:nvSpPr>
              <p:cNvPr id="11285" name="Text Box 71"/>
              <p:cNvSpPr txBox="1">
                <a:spLocks noChangeArrowheads="1"/>
              </p:cNvSpPr>
              <p:nvPr/>
            </p:nvSpPr>
            <p:spPr bwMode="auto">
              <a:xfrm>
                <a:off x="1536"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8</a:t>
                </a:r>
              </a:p>
            </p:txBody>
          </p:sp>
          <p:sp>
            <p:nvSpPr>
              <p:cNvPr id="11286" name="Text Box 72"/>
              <p:cNvSpPr txBox="1">
                <a:spLocks noChangeArrowheads="1"/>
              </p:cNvSpPr>
              <p:nvPr/>
            </p:nvSpPr>
            <p:spPr bwMode="auto">
              <a:xfrm>
                <a:off x="384"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4</a:t>
                </a:r>
              </a:p>
            </p:txBody>
          </p:sp>
          <p:sp>
            <p:nvSpPr>
              <p:cNvPr id="11287" name="Text Box 73"/>
              <p:cNvSpPr txBox="1">
                <a:spLocks noChangeArrowheads="1"/>
              </p:cNvSpPr>
              <p:nvPr/>
            </p:nvSpPr>
            <p:spPr bwMode="auto">
              <a:xfrm>
                <a:off x="2688"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6</a:t>
                </a:r>
              </a:p>
            </p:txBody>
          </p:sp>
          <p:sp>
            <p:nvSpPr>
              <p:cNvPr id="11288" name="Text Box 74"/>
              <p:cNvSpPr txBox="1">
                <a:spLocks noChangeArrowheads="1"/>
              </p:cNvSpPr>
              <p:nvPr/>
            </p:nvSpPr>
            <p:spPr bwMode="auto">
              <a:xfrm>
                <a:off x="1536"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5</a:t>
                </a:r>
              </a:p>
            </p:txBody>
          </p:sp>
        </p:grpSp>
        <p:sp>
          <p:nvSpPr>
            <p:cNvPr id="11274" name="Rectangle 75"/>
            <p:cNvSpPr>
              <a:spLocks noChangeArrowheads="1"/>
            </p:cNvSpPr>
            <p:nvPr/>
          </p:nvSpPr>
          <p:spPr bwMode="auto">
            <a:xfrm>
              <a:off x="576"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Top Performer,</a:t>
              </a:r>
            </a:p>
            <a:p>
              <a:pPr algn="ctr" eaLnBrk="0" hangingPunct="0">
                <a:spcBef>
                  <a:spcPct val="0"/>
                </a:spcBef>
                <a:buFontTx/>
                <a:buNone/>
              </a:pPr>
              <a:r>
                <a:rPr lang="en-US" sz="1600" dirty="0" smtClean="0">
                  <a:solidFill>
                    <a:srgbClr val="0000FF"/>
                  </a:solidFill>
                </a:rPr>
                <a:t>Two levels up potential</a:t>
              </a:r>
            </a:p>
            <a:p>
              <a:pPr algn="ctr" eaLnBrk="0" hangingPunct="0">
                <a:spcBef>
                  <a:spcPct val="0"/>
                </a:spcBef>
                <a:buFontTx/>
                <a:buNone/>
              </a:pPr>
              <a:r>
                <a:rPr lang="en-US" sz="1800" dirty="0" smtClean="0">
                  <a:solidFill>
                    <a:srgbClr val="00B050"/>
                  </a:solidFill>
                </a:rPr>
                <a:t>(TP2)</a:t>
              </a:r>
              <a:endParaRPr lang="en-US" sz="1400" dirty="0" smtClean="0">
                <a:solidFill>
                  <a:srgbClr val="00B050"/>
                </a:solidFill>
              </a:endParaRPr>
            </a:p>
            <a:p>
              <a:pPr algn="ctr" eaLnBrk="0" hangingPunct="0">
                <a:spcBef>
                  <a:spcPct val="0"/>
                </a:spcBef>
                <a:buFontTx/>
                <a:buNone/>
              </a:pPr>
              <a:r>
                <a:rPr lang="en-US" sz="1200" dirty="0" smtClean="0"/>
                <a:t>(0-3%)</a:t>
              </a:r>
            </a:p>
            <a:p>
              <a:pPr algn="ctr" eaLnBrk="0" hangingPunct="0">
                <a:spcBef>
                  <a:spcPct val="0"/>
                </a:spcBef>
                <a:buFontTx/>
                <a:buNone/>
              </a:pPr>
              <a:endParaRPr lang="en-US" sz="1400" dirty="0" smtClean="0"/>
            </a:p>
          </p:txBody>
        </p:sp>
        <p:sp>
          <p:nvSpPr>
            <p:cNvPr id="11275" name="Rectangle 76"/>
            <p:cNvSpPr>
              <a:spLocks noChangeArrowheads="1"/>
            </p:cNvSpPr>
            <p:nvPr/>
          </p:nvSpPr>
          <p:spPr bwMode="auto">
            <a:xfrm>
              <a:off x="1728"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Top Performer,</a:t>
              </a:r>
            </a:p>
            <a:p>
              <a:pPr algn="ctr" eaLnBrk="0" hangingPunct="0">
                <a:spcBef>
                  <a:spcPct val="0"/>
                </a:spcBef>
                <a:buFontTx/>
                <a:buNone/>
              </a:pPr>
              <a:r>
                <a:rPr lang="en-US" sz="1600" dirty="0" smtClean="0">
                  <a:solidFill>
                    <a:srgbClr val="0000FF"/>
                  </a:solidFill>
                </a:rPr>
                <a:t>One level up potential</a:t>
              </a:r>
            </a:p>
            <a:p>
              <a:pPr algn="ctr" eaLnBrk="0" hangingPunct="0">
                <a:spcBef>
                  <a:spcPct val="0"/>
                </a:spcBef>
                <a:buFontTx/>
                <a:buNone/>
              </a:pPr>
              <a:r>
                <a:rPr lang="en-US" sz="1800" dirty="0" smtClean="0">
                  <a:solidFill>
                    <a:srgbClr val="00B050"/>
                  </a:solidFill>
                </a:rPr>
                <a:t>(TP1)  </a:t>
              </a:r>
              <a:endParaRPr lang="en-US" sz="1400" dirty="0" smtClean="0"/>
            </a:p>
            <a:p>
              <a:pPr algn="ctr" eaLnBrk="0" hangingPunct="0">
                <a:spcBef>
                  <a:spcPct val="0"/>
                </a:spcBef>
                <a:buFontTx/>
                <a:buNone/>
              </a:pPr>
              <a:r>
                <a:rPr lang="en-US" sz="1200" dirty="0" smtClean="0"/>
                <a:t>(0-10%)</a:t>
              </a:r>
            </a:p>
            <a:p>
              <a:pPr algn="ctr" eaLnBrk="0" hangingPunct="0">
                <a:spcBef>
                  <a:spcPct val="0"/>
                </a:spcBef>
                <a:buFontTx/>
                <a:buNone/>
              </a:pPr>
              <a:endParaRPr lang="en-US" sz="1400" dirty="0" smtClean="0"/>
            </a:p>
          </p:txBody>
        </p:sp>
        <p:sp>
          <p:nvSpPr>
            <p:cNvPr id="11276" name="Rectangle 77"/>
            <p:cNvSpPr>
              <a:spLocks noChangeArrowheads="1"/>
            </p:cNvSpPr>
            <p:nvPr/>
          </p:nvSpPr>
          <p:spPr bwMode="auto">
            <a:xfrm>
              <a:off x="2880"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Top Performer</a:t>
              </a:r>
            </a:p>
            <a:p>
              <a:pPr algn="ctr" eaLnBrk="0" hangingPunct="0">
                <a:spcBef>
                  <a:spcPct val="0"/>
                </a:spcBef>
                <a:buFontTx/>
                <a:buNone/>
              </a:pPr>
              <a:endParaRPr lang="en-US" sz="1600" dirty="0" smtClean="0"/>
            </a:p>
            <a:p>
              <a:pPr algn="ctr" eaLnBrk="0" hangingPunct="0">
                <a:spcBef>
                  <a:spcPct val="0"/>
                </a:spcBef>
                <a:buFontTx/>
                <a:buNone/>
              </a:pPr>
              <a:r>
                <a:rPr lang="en-US" sz="1800" dirty="0" smtClean="0">
                  <a:solidFill>
                    <a:srgbClr val="00B050"/>
                  </a:solidFill>
                </a:rPr>
                <a:t>(TP)</a:t>
              </a:r>
              <a:endParaRPr lang="en-US" sz="1400" dirty="0">
                <a:solidFill>
                  <a:srgbClr val="00B050"/>
                </a:solidFill>
              </a:endParaRPr>
            </a:p>
            <a:p>
              <a:pPr algn="ctr" eaLnBrk="0" hangingPunct="0">
                <a:spcBef>
                  <a:spcPct val="0"/>
                </a:spcBef>
                <a:buFontTx/>
                <a:buNone/>
              </a:pPr>
              <a:r>
                <a:rPr lang="en-US" sz="1200" dirty="0" smtClean="0"/>
                <a:t>(0-20%)</a:t>
              </a:r>
              <a:endParaRPr lang="en-US" sz="1400" dirty="0" smtClean="0"/>
            </a:p>
            <a:p>
              <a:pPr algn="ctr" eaLnBrk="0" hangingPunct="0">
                <a:spcBef>
                  <a:spcPct val="0"/>
                </a:spcBef>
                <a:buFontTx/>
                <a:buNone/>
              </a:pPr>
              <a:endParaRPr lang="en-US" sz="1400" dirty="0" smtClean="0"/>
            </a:p>
          </p:txBody>
        </p:sp>
        <p:sp>
          <p:nvSpPr>
            <p:cNvPr id="11277" name="Rectangle 78"/>
            <p:cNvSpPr>
              <a:spLocks noChangeArrowheads="1"/>
            </p:cNvSpPr>
            <p:nvPr/>
          </p:nvSpPr>
          <p:spPr bwMode="auto">
            <a:xfrm>
              <a:off x="576"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Good Performer,</a:t>
              </a:r>
            </a:p>
            <a:p>
              <a:pPr algn="ctr" eaLnBrk="0" hangingPunct="0">
                <a:spcBef>
                  <a:spcPct val="0"/>
                </a:spcBef>
                <a:buFontTx/>
                <a:buNone/>
              </a:pPr>
              <a:r>
                <a:rPr lang="en-US" sz="1600" dirty="0" smtClean="0">
                  <a:solidFill>
                    <a:srgbClr val="0000FF"/>
                  </a:solidFill>
                </a:rPr>
                <a:t>Two levels up potential</a:t>
              </a:r>
            </a:p>
            <a:p>
              <a:pPr algn="ctr" eaLnBrk="0" hangingPunct="0">
                <a:spcBef>
                  <a:spcPct val="0"/>
                </a:spcBef>
                <a:buFontTx/>
                <a:buNone/>
              </a:pPr>
              <a:r>
                <a:rPr lang="en-US" sz="1800" dirty="0" smtClean="0">
                  <a:solidFill>
                    <a:srgbClr val="00B050"/>
                  </a:solidFill>
                </a:rPr>
                <a:t>(GP2)</a:t>
              </a:r>
              <a:endParaRPr lang="en-US" sz="1800" dirty="0">
                <a:solidFill>
                  <a:srgbClr val="00B050"/>
                </a:solidFill>
              </a:endParaRPr>
            </a:p>
            <a:p>
              <a:pPr algn="ctr" eaLnBrk="0" hangingPunct="0">
                <a:spcBef>
                  <a:spcPct val="0"/>
                </a:spcBef>
                <a:buFontTx/>
                <a:buNone/>
              </a:pPr>
              <a:r>
                <a:rPr lang="en-US" sz="1200" dirty="0"/>
                <a:t> </a:t>
              </a:r>
              <a:r>
                <a:rPr lang="en-US" sz="1200" dirty="0" smtClean="0"/>
                <a:t>(0-10%)</a:t>
              </a:r>
            </a:p>
            <a:p>
              <a:pPr algn="ctr" eaLnBrk="0" hangingPunct="0">
                <a:spcBef>
                  <a:spcPct val="0"/>
                </a:spcBef>
                <a:buFontTx/>
                <a:buNone/>
              </a:pPr>
              <a:endParaRPr lang="en-US" sz="1400" dirty="0" smtClean="0"/>
            </a:p>
          </p:txBody>
        </p:sp>
        <p:sp>
          <p:nvSpPr>
            <p:cNvPr id="11278" name="Rectangle 79"/>
            <p:cNvSpPr>
              <a:spLocks noChangeArrowheads="1"/>
            </p:cNvSpPr>
            <p:nvPr/>
          </p:nvSpPr>
          <p:spPr bwMode="auto">
            <a:xfrm>
              <a:off x="1728"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Good Performer,</a:t>
              </a:r>
            </a:p>
            <a:p>
              <a:pPr algn="ctr" eaLnBrk="0" hangingPunct="0">
                <a:spcBef>
                  <a:spcPct val="0"/>
                </a:spcBef>
                <a:buFontTx/>
                <a:buNone/>
              </a:pPr>
              <a:r>
                <a:rPr lang="en-US" sz="1600" dirty="0" smtClean="0">
                  <a:solidFill>
                    <a:srgbClr val="0000FF"/>
                  </a:solidFill>
                </a:rPr>
                <a:t>One level up potential</a:t>
              </a:r>
            </a:p>
            <a:p>
              <a:pPr algn="ctr" eaLnBrk="0" hangingPunct="0">
                <a:spcBef>
                  <a:spcPct val="0"/>
                </a:spcBef>
                <a:buFontTx/>
                <a:buNone/>
              </a:pPr>
              <a:r>
                <a:rPr lang="en-US" sz="1800" dirty="0" smtClean="0">
                  <a:solidFill>
                    <a:srgbClr val="00B050"/>
                  </a:solidFill>
                </a:rPr>
                <a:t>(GP1)</a:t>
              </a:r>
              <a:endParaRPr lang="en-US" sz="1800" dirty="0">
                <a:solidFill>
                  <a:srgbClr val="00B050"/>
                </a:solidFill>
              </a:endParaRPr>
            </a:p>
            <a:p>
              <a:pPr algn="ctr" eaLnBrk="0" hangingPunct="0">
                <a:spcBef>
                  <a:spcPct val="0"/>
                </a:spcBef>
                <a:buFontTx/>
                <a:buNone/>
              </a:pPr>
              <a:r>
                <a:rPr lang="en-US" sz="1200" dirty="0" smtClean="0"/>
                <a:t>(0-100%)</a:t>
              </a:r>
            </a:p>
            <a:p>
              <a:pPr algn="ctr" eaLnBrk="0" hangingPunct="0">
                <a:spcBef>
                  <a:spcPct val="0"/>
                </a:spcBef>
                <a:buFontTx/>
                <a:buNone/>
              </a:pPr>
              <a:endParaRPr lang="en-US" sz="1400" dirty="0" smtClean="0"/>
            </a:p>
          </p:txBody>
        </p:sp>
        <p:sp>
          <p:nvSpPr>
            <p:cNvPr id="11279" name="Rectangle 80"/>
            <p:cNvSpPr>
              <a:spLocks noChangeArrowheads="1"/>
            </p:cNvSpPr>
            <p:nvPr/>
          </p:nvSpPr>
          <p:spPr bwMode="auto">
            <a:xfrm>
              <a:off x="576"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600" dirty="0" smtClean="0"/>
                <a:t>Below Expectations,</a:t>
              </a:r>
            </a:p>
            <a:p>
              <a:pPr algn="ctr" eaLnBrk="0" hangingPunct="0">
                <a:spcBef>
                  <a:spcPct val="0"/>
                </a:spcBef>
                <a:buFontTx/>
                <a:buNone/>
              </a:pPr>
              <a:r>
                <a:rPr lang="en-US" sz="1600" dirty="0" smtClean="0">
                  <a:solidFill>
                    <a:srgbClr val="0000FF"/>
                  </a:solidFill>
                </a:rPr>
                <a:t>Two levels up potential </a:t>
              </a:r>
            </a:p>
            <a:p>
              <a:pPr algn="ctr" eaLnBrk="0" hangingPunct="0">
                <a:spcBef>
                  <a:spcPct val="0"/>
                </a:spcBef>
                <a:buFontTx/>
                <a:buNone/>
              </a:pPr>
              <a:r>
                <a:rPr lang="en-US" sz="1800" dirty="0" smtClean="0">
                  <a:solidFill>
                    <a:srgbClr val="00B050"/>
                  </a:solidFill>
                </a:rPr>
                <a:t>(BE2)</a:t>
              </a:r>
              <a:endParaRPr lang="en-US" sz="1800" dirty="0">
                <a:solidFill>
                  <a:srgbClr val="00B050"/>
                </a:solidFill>
              </a:endParaRPr>
            </a:p>
            <a:p>
              <a:pPr algn="ctr" eaLnBrk="0" hangingPunct="0">
                <a:spcBef>
                  <a:spcPct val="0"/>
                </a:spcBef>
                <a:buFontTx/>
                <a:buNone/>
              </a:pPr>
              <a:r>
                <a:rPr lang="en-US" sz="1200" dirty="0" smtClean="0"/>
                <a:t>(0-20%)</a:t>
              </a:r>
            </a:p>
            <a:p>
              <a:pPr algn="ctr" eaLnBrk="0" hangingPunct="0">
                <a:spcBef>
                  <a:spcPct val="0"/>
                </a:spcBef>
                <a:buFontTx/>
                <a:buNone/>
              </a:pPr>
              <a:endParaRPr lang="en-US" sz="1400" dirty="0" smtClean="0"/>
            </a:p>
          </p:txBody>
        </p:sp>
      </p:grpSp>
      <p:sp>
        <p:nvSpPr>
          <p:cNvPr id="34" name="Text Box 58"/>
          <p:cNvSpPr txBox="1">
            <a:spLocks noChangeArrowheads="1"/>
          </p:cNvSpPr>
          <p:nvPr/>
        </p:nvSpPr>
        <p:spPr bwMode="auto">
          <a:xfrm>
            <a:off x="266700" y="1371600"/>
            <a:ext cx="990600" cy="461665"/>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smtClean="0"/>
              <a:t>Top Performer</a:t>
            </a:r>
            <a:endParaRPr lang="en-US" sz="1200" dirty="0"/>
          </a:p>
        </p:txBody>
      </p:sp>
      <p:sp>
        <p:nvSpPr>
          <p:cNvPr id="35" name="Text Box 58"/>
          <p:cNvSpPr txBox="1">
            <a:spLocks noChangeArrowheads="1"/>
          </p:cNvSpPr>
          <p:nvPr/>
        </p:nvSpPr>
        <p:spPr bwMode="auto">
          <a:xfrm>
            <a:off x="228600" y="2743200"/>
            <a:ext cx="1066800" cy="461665"/>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smtClean="0"/>
              <a:t>Good Performer</a:t>
            </a:r>
            <a:endParaRPr lang="en-US" sz="1200" dirty="0"/>
          </a:p>
        </p:txBody>
      </p:sp>
      <p:sp>
        <p:nvSpPr>
          <p:cNvPr id="36" name="Text Box 58"/>
          <p:cNvSpPr txBox="1">
            <a:spLocks noChangeArrowheads="1"/>
          </p:cNvSpPr>
          <p:nvPr/>
        </p:nvSpPr>
        <p:spPr bwMode="auto">
          <a:xfrm>
            <a:off x="228600" y="4191000"/>
            <a:ext cx="1066800" cy="553998"/>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smtClean="0"/>
              <a:t>Below</a:t>
            </a:r>
          </a:p>
          <a:p>
            <a:pPr algn="ctr" eaLnBrk="0" hangingPunct="0">
              <a:spcBef>
                <a:spcPct val="50000"/>
              </a:spcBef>
              <a:buFontTx/>
              <a:buNone/>
            </a:pPr>
            <a:r>
              <a:rPr lang="en-US" sz="1200" dirty="0" smtClean="0"/>
              <a:t>Expectations</a:t>
            </a:r>
            <a:endParaRPr lang="en-US" sz="1200" dirty="0"/>
          </a:p>
        </p:txBody>
      </p:sp>
      <p:sp>
        <p:nvSpPr>
          <p:cNvPr id="37" name="Text Box 58"/>
          <p:cNvSpPr txBox="1">
            <a:spLocks noChangeArrowheads="1"/>
          </p:cNvSpPr>
          <p:nvPr/>
        </p:nvSpPr>
        <p:spPr bwMode="auto">
          <a:xfrm>
            <a:off x="1849524" y="838200"/>
            <a:ext cx="986425" cy="184666"/>
          </a:xfrm>
          <a:prstGeom prst="rect">
            <a:avLst/>
          </a:prstGeom>
          <a:solidFill>
            <a:schemeClr val="bg1"/>
          </a:solidFill>
          <a:ln w="12700">
            <a:noFill/>
            <a:miter lim="800000"/>
            <a:headEnd type="none" w="sm" len="sm"/>
            <a:tailEnd type="none" w="sm" len="sm"/>
          </a:ln>
        </p:spPr>
        <p:txBody>
          <a:bodyPr wrap="none" lIns="0" tIns="0" rIns="0" bIns="0" anchor="ctr" anchorCtr="0">
            <a:spAutoFit/>
          </a:bodyPr>
          <a:lstStyle/>
          <a:p>
            <a:pPr algn="ctr" eaLnBrk="0" hangingPunct="0">
              <a:spcBef>
                <a:spcPct val="50000"/>
              </a:spcBef>
              <a:buFontTx/>
              <a:buNone/>
            </a:pPr>
            <a:r>
              <a:rPr lang="en-US" sz="1200" dirty="0" smtClean="0">
                <a:solidFill>
                  <a:srgbClr val="3333FF"/>
                </a:solidFill>
              </a:rPr>
              <a:t>Total = 0-20% </a:t>
            </a:r>
          </a:p>
        </p:txBody>
      </p:sp>
      <p:sp>
        <p:nvSpPr>
          <p:cNvPr id="51" name="TextBox 50"/>
          <p:cNvSpPr txBox="1"/>
          <p:nvPr/>
        </p:nvSpPr>
        <p:spPr>
          <a:xfrm>
            <a:off x="7857360" y="1828800"/>
            <a:ext cx="1127809" cy="276999"/>
          </a:xfrm>
          <a:prstGeom prst="rect">
            <a:avLst/>
          </a:prstGeom>
          <a:solidFill>
            <a:schemeClr val="bg1"/>
          </a:solidFill>
        </p:spPr>
        <p:txBody>
          <a:bodyPr wrap="none" rtlCol="0">
            <a:spAutoFit/>
          </a:bodyPr>
          <a:lstStyle/>
          <a:p>
            <a:r>
              <a:rPr lang="en-US" sz="1200" dirty="0" smtClean="0"/>
              <a:t>Total = 0-20%</a:t>
            </a:r>
            <a:endParaRPr lang="en-US" sz="1200" dirty="0"/>
          </a:p>
        </p:txBody>
      </p:sp>
      <p:sp>
        <p:nvSpPr>
          <p:cNvPr id="11295" name="Text Box 54"/>
          <p:cNvSpPr txBox="1">
            <a:spLocks noChangeArrowheads="1"/>
          </p:cNvSpPr>
          <p:nvPr/>
        </p:nvSpPr>
        <p:spPr bwMode="auto">
          <a:xfrm>
            <a:off x="7782567" y="5452646"/>
            <a:ext cx="599433" cy="338554"/>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600" dirty="0">
                <a:solidFill>
                  <a:srgbClr val="3333FF"/>
                </a:solidFill>
              </a:rPr>
              <a:t>low</a:t>
            </a:r>
          </a:p>
        </p:txBody>
      </p:sp>
      <p:sp>
        <p:nvSpPr>
          <p:cNvPr id="54" name="TextBox 53"/>
          <p:cNvSpPr txBox="1"/>
          <p:nvPr/>
        </p:nvSpPr>
        <p:spPr>
          <a:xfrm>
            <a:off x="7929347" y="990600"/>
            <a:ext cx="1138453" cy="461665"/>
          </a:xfrm>
          <a:prstGeom prst="rect">
            <a:avLst/>
          </a:prstGeom>
          <a:solidFill>
            <a:schemeClr val="bg1"/>
          </a:solidFill>
        </p:spPr>
        <p:txBody>
          <a:bodyPr wrap="none" rtlCol="0">
            <a:spAutoFit/>
          </a:bodyPr>
          <a:lstStyle/>
          <a:p>
            <a:r>
              <a:rPr lang="en-US" sz="1200" dirty="0" smtClean="0"/>
              <a:t>Distribution</a:t>
            </a:r>
          </a:p>
          <a:p>
            <a:r>
              <a:rPr lang="en-US" sz="1200" dirty="0" smtClean="0"/>
              <a:t>Requirements</a:t>
            </a:r>
            <a:endParaRPr lang="en-US" sz="1200" dirty="0"/>
          </a:p>
        </p:txBody>
      </p:sp>
      <p:sp>
        <p:nvSpPr>
          <p:cNvPr id="55" name="TextBox 54"/>
          <p:cNvSpPr txBox="1"/>
          <p:nvPr/>
        </p:nvSpPr>
        <p:spPr>
          <a:xfrm>
            <a:off x="7772400" y="3352800"/>
            <a:ext cx="1297728" cy="276999"/>
          </a:xfrm>
          <a:prstGeom prst="rect">
            <a:avLst/>
          </a:prstGeom>
          <a:solidFill>
            <a:schemeClr val="bg1"/>
          </a:solidFill>
        </p:spPr>
        <p:txBody>
          <a:bodyPr wrap="none" rtlCol="0">
            <a:spAutoFit/>
          </a:bodyPr>
          <a:lstStyle/>
          <a:p>
            <a:r>
              <a:rPr lang="en-US" sz="1200" dirty="0" smtClean="0"/>
              <a:t>Total = 60-100%</a:t>
            </a:r>
            <a:endParaRPr lang="en-US" sz="1200" dirty="0"/>
          </a:p>
        </p:txBody>
      </p:sp>
      <p:sp>
        <p:nvSpPr>
          <p:cNvPr id="56" name="TextBox 55"/>
          <p:cNvSpPr txBox="1"/>
          <p:nvPr/>
        </p:nvSpPr>
        <p:spPr>
          <a:xfrm>
            <a:off x="7857360" y="4800600"/>
            <a:ext cx="1127809" cy="276999"/>
          </a:xfrm>
          <a:prstGeom prst="rect">
            <a:avLst/>
          </a:prstGeom>
          <a:solidFill>
            <a:schemeClr val="bg1"/>
          </a:solidFill>
        </p:spPr>
        <p:txBody>
          <a:bodyPr wrap="none" rtlCol="0">
            <a:spAutoFit/>
          </a:bodyPr>
          <a:lstStyle/>
          <a:p>
            <a:r>
              <a:rPr lang="en-US" sz="1200" dirty="0" smtClean="0"/>
              <a:t>Total = 0-20%</a:t>
            </a:r>
            <a:endParaRPr lang="en-US" sz="1200" dirty="0"/>
          </a:p>
        </p:txBody>
      </p:sp>
      <p:sp>
        <p:nvSpPr>
          <p:cNvPr id="45" name="Text Box 58"/>
          <p:cNvSpPr txBox="1">
            <a:spLocks noChangeArrowheads="1"/>
          </p:cNvSpPr>
          <p:nvPr/>
        </p:nvSpPr>
        <p:spPr bwMode="auto">
          <a:xfrm>
            <a:off x="4152695" y="838200"/>
            <a:ext cx="1071384" cy="184666"/>
          </a:xfrm>
          <a:prstGeom prst="rect">
            <a:avLst/>
          </a:prstGeom>
          <a:solidFill>
            <a:schemeClr val="bg1"/>
          </a:solidFill>
          <a:ln w="12700">
            <a:noFill/>
            <a:miter lim="800000"/>
            <a:headEnd type="none" w="sm" len="sm"/>
            <a:tailEnd type="none" w="sm" len="sm"/>
          </a:ln>
        </p:spPr>
        <p:txBody>
          <a:bodyPr wrap="none" lIns="0" tIns="0" rIns="0" bIns="0" anchor="ctr" anchorCtr="0">
            <a:spAutoFit/>
          </a:bodyPr>
          <a:lstStyle/>
          <a:p>
            <a:pPr algn="ctr" eaLnBrk="0" hangingPunct="0">
              <a:spcBef>
                <a:spcPct val="50000"/>
              </a:spcBef>
              <a:buFontTx/>
              <a:buNone/>
            </a:pPr>
            <a:r>
              <a:rPr lang="en-US" sz="1200" dirty="0" smtClean="0">
                <a:solidFill>
                  <a:srgbClr val="3333FF"/>
                </a:solidFill>
              </a:rPr>
              <a:t>Total = 0-100% </a:t>
            </a:r>
          </a:p>
        </p:txBody>
      </p:sp>
      <p:sp>
        <p:nvSpPr>
          <p:cNvPr id="46" name="Text Box 58"/>
          <p:cNvSpPr txBox="1">
            <a:spLocks noChangeArrowheads="1"/>
          </p:cNvSpPr>
          <p:nvPr/>
        </p:nvSpPr>
        <p:spPr bwMode="auto">
          <a:xfrm>
            <a:off x="6438696" y="838200"/>
            <a:ext cx="986424" cy="184666"/>
          </a:xfrm>
          <a:prstGeom prst="rect">
            <a:avLst/>
          </a:prstGeom>
          <a:solidFill>
            <a:schemeClr val="bg1"/>
          </a:solidFill>
          <a:ln w="12700">
            <a:noFill/>
            <a:miter lim="800000"/>
            <a:headEnd type="none" w="sm" len="sm"/>
            <a:tailEnd type="none" w="sm" len="sm"/>
          </a:ln>
        </p:spPr>
        <p:txBody>
          <a:bodyPr wrap="none" lIns="0" tIns="0" rIns="0" bIns="0" anchor="ctr" anchorCtr="0">
            <a:spAutoFit/>
          </a:bodyPr>
          <a:lstStyle/>
          <a:p>
            <a:pPr algn="ctr" eaLnBrk="0" hangingPunct="0">
              <a:spcBef>
                <a:spcPct val="50000"/>
              </a:spcBef>
              <a:buFontTx/>
              <a:buNone/>
            </a:pPr>
            <a:r>
              <a:rPr lang="en-US" sz="1200" dirty="0" smtClean="0">
                <a:solidFill>
                  <a:srgbClr val="3333FF"/>
                </a:solidFill>
              </a:rPr>
              <a:t>Total = 0-20% </a:t>
            </a:r>
          </a:p>
        </p:txBody>
      </p:sp>
      <p:sp>
        <p:nvSpPr>
          <p:cNvPr id="62" name="Text Box 52"/>
          <p:cNvSpPr txBox="1">
            <a:spLocks noChangeArrowheads="1"/>
          </p:cNvSpPr>
          <p:nvPr/>
        </p:nvSpPr>
        <p:spPr bwMode="auto">
          <a:xfrm>
            <a:off x="3429000" y="5715000"/>
            <a:ext cx="2524499" cy="523220"/>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400" b="1" dirty="0" smtClean="0">
                <a:solidFill>
                  <a:srgbClr val="3333FF"/>
                </a:solidFill>
              </a:rPr>
              <a:t>Advancement Potential within 2-3 years </a:t>
            </a:r>
            <a:endParaRPr lang="en-US" sz="1400" b="1" dirty="0">
              <a:solidFill>
                <a:srgbClr val="3333FF"/>
              </a:solidFill>
            </a:endParaRPr>
          </a:p>
        </p:txBody>
      </p:sp>
      <p:sp>
        <p:nvSpPr>
          <p:cNvPr id="67" name="Text Box 58"/>
          <p:cNvSpPr txBox="1">
            <a:spLocks noChangeArrowheads="1"/>
          </p:cNvSpPr>
          <p:nvPr/>
        </p:nvSpPr>
        <p:spPr bwMode="auto">
          <a:xfrm>
            <a:off x="3962400" y="5514201"/>
            <a:ext cx="1371600" cy="276999"/>
          </a:xfrm>
          <a:prstGeom prst="rect">
            <a:avLst/>
          </a:prstGeom>
          <a:solidFill>
            <a:schemeClr val="bg1"/>
          </a:solidFill>
          <a:ln w="12700">
            <a:noFill/>
            <a:miter lim="800000"/>
            <a:headEnd type="none" w="sm" len="sm"/>
            <a:tailEnd type="none" w="sm" len="sm"/>
          </a:ln>
        </p:spPr>
        <p:txBody>
          <a:bodyPr wrap="square" anchor="ctr" anchorCtr="0">
            <a:spAutoFit/>
          </a:bodyPr>
          <a:lstStyle/>
          <a:p>
            <a:pPr algn="ctr" eaLnBrk="0" hangingPunct="0">
              <a:spcBef>
                <a:spcPct val="50000"/>
              </a:spcBef>
              <a:buFontTx/>
              <a:buNone/>
            </a:pPr>
            <a:r>
              <a:rPr lang="en-US" sz="1200" dirty="0" smtClean="0">
                <a:solidFill>
                  <a:srgbClr val="3333FF"/>
                </a:solidFill>
              </a:rPr>
              <a:t>One grade level</a:t>
            </a:r>
          </a:p>
        </p:txBody>
      </p:sp>
      <p:sp>
        <p:nvSpPr>
          <p:cNvPr id="68" name="Text Box 58"/>
          <p:cNvSpPr txBox="1">
            <a:spLocks noChangeArrowheads="1"/>
          </p:cNvSpPr>
          <p:nvPr/>
        </p:nvSpPr>
        <p:spPr bwMode="auto">
          <a:xfrm>
            <a:off x="6324600" y="5481935"/>
            <a:ext cx="1143000" cy="461665"/>
          </a:xfrm>
          <a:prstGeom prst="rect">
            <a:avLst/>
          </a:prstGeom>
          <a:solidFill>
            <a:schemeClr val="bg1"/>
          </a:solidFill>
          <a:ln w="12700">
            <a:noFill/>
            <a:miter lim="800000"/>
            <a:headEnd type="none" w="sm" len="sm"/>
            <a:tailEnd type="none" w="sm" len="sm"/>
          </a:ln>
        </p:spPr>
        <p:txBody>
          <a:bodyPr wrap="square" anchor="ctr" anchorCtr="0">
            <a:spAutoFit/>
          </a:bodyPr>
          <a:lstStyle/>
          <a:p>
            <a:pPr algn="ctr" eaLnBrk="0" hangingPunct="0">
              <a:spcBef>
                <a:spcPct val="50000"/>
              </a:spcBef>
              <a:buFontTx/>
              <a:buNone/>
            </a:pPr>
            <a:r>
              <a:rPr lang="en-US" sz="1200" dirty="0" smtClean="0">
                <a:solidFill>
                  <a:srgbClr val="3333FF"/>
                </a:solidFill>
              </a:rPr>
              <a:t>Steady at current  grade</a:t>
            </a:r>
          </a:p>
        </p:txBody>
      </p:sp>
      <p:sp>
        <p:nvSpPr>
          <p:cNvPr id="69" name="Text Box 58"/>
          <p:cNvSpPr txBox="1">
            <a:spLocks noChangeArrowheads="1"/>
          </p:cNvSpPr>
          <p:nvPr/>
        </p:nvSpPr>
        <p:spPr bwMode="auto">
          <a:xfrm>
            <a:off x="2057400" y="5481935"/>
            <a:ext cx="1143000" cy="461665"/>
          </a:xfrm>
          <a:prstGeom prst="rect">
            <a:avLst/>
          </a:prstGeom>
          <a:solidFill>
            <a:schemeClr val="bg1"/>
          </a:solidFill>
          <a:ln w="12700">
            <a:noFill/>
            <a:miter lim="800000"/>
            <a:headEnd type="none" w="sm" len="sm"/>
            <a:tailEnd type="none" w="sm" len="sm"/>
          </a:ln>
        </p:spPr>
        <p:txBody>
          <a:bodyPr wrap="square" anchor="ctr" anchorCtr="0">
            <a:spAutoFit/>
          </a:bodyPr>
          <a:lstStyle/>
          <a:p>
            <a:pPr algn="ctr" eaLnBrk="0" hangingPunct="0">
              <a:spcBef>
                <a:spcPct val="50000"/>
              </a:spcBef>
              <a:buFontTx/>
              <a:buNone/>
            </a:pPr>
            <a:r>
              <a:rPr lang="en-US" sz="1200" dirty="0" smtClean="0">
                <a:solidFill>
                  <a:srgbClr val="3333FF"/>
                </a:solidFill>
              </a:rPr>
              <a:t>Two or more grade levels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200" y="228600"/>
            <a:ext cx="8991600" cy="381000"/>
          </a:xfrm>
        </p:spPr>
        <p:txBody>
          <a:bodyPr>
            <a:normAutofit fontScale="90000"/>
          </a:bodyPr>
          <a:lstStyle/>
          <a:p>
            <a:pPr eaLnBrk="1" hangingPunct="1"/>
            <a:r>
              <a:rPr lang="en-US" dirty="0" smtClean="0"/>
              <a:t>Below Expectations Guidelines </a:t>
            </a:r>
            <a:endParaRPr lang="en-US" dirty="0" smtClean="0">
              <a:solidFill>
                <a:srgbClr val="FF0000"/>
              </a:solidFill>
            </a:endParaRPr>
          </a:p>
        </p:txBody>
      </p:sp>
      <p:sp>
        <p:nvSpPr>
          <p:cNvPr id="42" name="Content Placeholder 41"/>
          <p:cNvSpPr>
            <a:spLocks noGrp="1"/>
          </p:cNvSpPr>
          <p:nvPr>
            <p:ph idx="1"/>
          </p:nvPr>
        </p:nvSpPr>
        <p:spPr>
          <a:xfrm>
            <a:off x="228600" y="3657600"/>
            <a:ext cx="8686800" cy="2667000"/>
          </a:xfrm>
        </p:spPr>
        <p:txBody>
          <a:bodyPr>
            <a:normAutofit fontScale="85000" lnSpcReduction="20000"/>
          </a:bodyPr>
          <a:lstStyle/>
          <a:p>
            <a:r>
              <a:rPr lang="en-US" dirty="0" smtClean="0"/>
              <a:t>Box 7 is for employees new to role; limited to one year or less in box 7</a:t>
            </a:r>
          </a:p>
          <a:p>
            <a:r>
              <a:rPr lang="en-US" dirty="0" smtClean="0"/>
              <a:t>Box 8 employees require a focused effort by manager and employee</a:t>
            </a:r>
          </a:p>
          <a:p>
            <a:pPr lvl="1"/>
            <a:r>
              <a:rPr lang="en-US" dirty="0" smtClean="0"/>
              <a:t>Do not require Performance Improvement Plan (PIP) </a:t>
            </a:r>
          </a:p>
          <a:p>
            <a:pPr lvl="1"/>
            <a:r>
              <a:rPr lang="en-US" dirty="0" smtClean="0"/>
              <a:t>If performance doesn’t improve employee rating goes to box 9</a:t>
            </a:r>
          </a:p>
          <a:p>
            <a:r>
              <a:rPr lang="en-US" dirty="0" smtClean="0"/>
              <a:t>Box 9 employees have two choices</a:t>
            </a:r>
          </a:p>
          <a:p>
            <a:pPr lvl="1"/>
            <a:r>
              <a:rPr lang="en-US" dirty="0" smtClean="0"/>
              <a:t>Go on a (PIP) or</a:t>
            </a:r>
          </a:p>
          <a:p>
            <a:pPr lvl="1"/>
            <a:r>
              <a:rPr lang="en-US" dirty="0" smtClean="0"/>
              <a:t> Discuss separation option with their manager</a:t>
            </a:r>
          </a:p>
          <a:p>
            <a:r>
              <a:rPr lang="en-US" dirty="0" smtClean="0"/>
              <a:t>Overall, employees are limited to two consecutive years in “Below Expectations” row</a:t>
            </a:r>
          </a:p>
        </p:txBody>
      </p:sp>
      <p:sp>
        <p:nvSpPr>
          <p:cNvPr id="11294" name="Text Box 53"/>
          <p:cNvSpPr txBox="1">
            <a:spLocks noChangeArrowheads="1"/>
          </p:cNvSpPr>
          <p:nvPr/>
        </p:nvSpPr>
        <p:spPr bwMode="auto">
          <a:xfrm>
            <a:off x="1066800" y="3223736"/>
            <a:ext cx="709612" cy="276999"/>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a:solidFill>
                  <a:srgbClr val="3333FF"/>
                </a:solidFill>
              </a:rPr>
              <a:t>high</a:t>
            </a:r>
          </a:p>
        </p:txBody>
      </p:sp>
      <p:sp>
        <p:nvSpPr>
          <p:cNvPr id="11296" name="Line 55"/>
          <p:cNvSpPr>
            <a:spLocks noChangeShapeType="1"/>
          </p:cNvSpPr>
          <p:nvPr/>
        </p:nvSpPr>
        <p:spPr bwMode="auto">
          <a:xfrm flipH="1">
            <a:off x="1676398" y="3376136"/>
            <a:ext cx="6400800" cy="0"/>
          </a:xfrm>
          <a:prstGeom prst="line">
            <a:avLst/>
          </a:prstGeom>
          <a:noFill/>
          <a:ln w="25400">
            <a:solidFill>
              <a:srgbClr val="3333FF"/>
            </a:solidFill>
            <a:round/>
            <a:headEnd/>
            <a:tailEnd type="triangle" w="med" len="med"/>
          </a:ln>
        </p:spPr>
        <p:txBody>
          <a:bodyPr wrap="none"/>
          <a:lstStyle/>
          <a:p>
            <a:endParaRPr lang="en-US" dirty="0"/>
          </a:p>
        </p:txBody>
      </p:sp>
      <p:sp>
        <p:nvSpPr>
          <p:cNvPr id="11289" name="Text Box 57"/>
          <p:cNvSpPr txBox="1">
            <a:spLocks noChangeArrowheads="1"/>
          </p:cNvSpPr>
          <p:nvPr/>
        </p:nvSpPr>
        <p:spPr bwMode="auto">
          <a:xfrm rot="16200000">
            <a:off x="30931" y="2054270"/>
            <a:ext cx="1642338" cy="276999"/>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200" dirty="0"/>
              <a:t>Performance</a:t>
            </a:r>
          </a:p>
        </p:txBody>
      </p:sp>
      <p:sp>
        <p:nvSpPr>
          <p:cNvPr id="11290" name="Text Box 58"/>
          <p:cNvSpPr txBox="1">
            <a:spLocks noChangeArrowheads="1"/>
          </p:cNvSpPr>
          <p:nvPr/>
        </p:nvSpPr>
        <p:spPr bwMode="auto">
          <a:xfrm>
            <a:off x="762000" y="713601"/>
            <a:ext cx="609600" cy="276999"/>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200" dirty="0"/>
              <a:t>high</a:t>
            </a:r>
          </a:p>
        </p:txBody>
      </p:sp>
      <p:sp>
        <p:nvSpPr>
          <p:cNvPr id="11291" name="Text Box 59"/>
          <p:cNvSpPr txBox="1">
            <a:spLocks noChangeArrowheads="1"/>
          </p:cNvSpPr>
          <p:nvPr/>
        </p:nvSpPr>
        <p:spPr bwMode="auto">
          <a:xfrm>
            <a:off x="762000" y="2923401"/>
            <a:ext cx="609600" cy="276999"/>
          </a:xfrm>
          <a:prstGeom prst="rect">
            <a:avLst/>
          </a:prstGeom>
          <a:noFill/>
          <a:ln w="12700">
            <a:noFill/>
            <a:miter lim="800000"/>
            <a:headEnd type="none" w="sm" len="sm"/>
            <a:tailEnd type="none" w="sm" len="sm"/>
          </a:ln>
        </p:spPr>
        <p:txBody>
          <a:bodyPr>
            <a:spAutoFit/>
          </a:bodyPr>
          <a:lstStyle/>
          <a:p>
            <a:pPr algn="ctr" eaLnBrk="0" hangingPunct="0">
              <a:spcBef>
                <a:spcPct val="50000"/>
              </a:spcBef>
              <a:buFontTx/>
              <a:buNone/>
            </a:pPr>
            <a:r>
              <a:rPr lang="en-US" sz="1200" dirty="0"/>
              <a:t>low</a:t>
            </a:r>
          </a:p>
        </p:txBody>
      </p:sp>
      <p:sp>
        <p:nvSpPr>
          <p:cNvPr id="11292" name="Line 60"/>
          <p:cNvSpPr>
            <a:spLocks noChangeShapeType="1"/>
          </p:cNvSpPr>
          <p:nvPr/>
        </p:nvSpPr>
        <p:spPr bwMode="auto">
          <a:xfrm flipH="1" flipV="1">
            <a:off x="1066800" y="990600"/>
            <a:ext cx="0" cy="1981200"/>
          </a:xfrm>
          <a:prstGeom prst="line">
            <a:avLst/>
          </a:prstGeom>
          <a:noFill/>
          <a:ln w="25400">
            <a:solidFill>
              <a:schemeClr val="tx1"/>
            </a:solidFill>
            <a:round/>
            <a:headEnd/>
            <a:tailEnd type="triangle" w="med" len="med"/>
          </a:ln>
        </p:spPr>
        <p:txBody>
          <a:bodyPr wrap="none"/>
          <a:lstStyle/>
          <a:p>
            <a:endParaRPr lang="en-US" dirty="0"/>
          </a:p>
        </p:txBody>
      </p:sp>
      <p:grpSp>
        <p:nvGrpSpPr>
          <p:cNvPr id="2" name="Group 61"/>
          <p:cNvGrpSpPr>
            <a:grpSpLocks/>
          </p:cNvGrpSpPr>
          <p:nvPr/>
        </p:nvGrpSpPr>
        <p:grpSpPr bwMode="auto">
          <a:xfrm>
            <a:off x="1295400" y="914400"/>
            <a:ext cx="6781800" cy="2209800"/>
            <a:chOff x="576" y="624"/>
            <a:chExt cx="3456" cy="3024"/>
          </a:xfrm>
        </p:grpSpPr>
        <p:sp>
          <p:nvSpPr>
            <p:cNvPr id="11270" name="Rectangle 62"/>
            <p:cNvSpPr>
              <a:spLocks noChangeArrowheads="1"/>
            </p:cNvSpPr>
            <p:nvPr/>
          </p:nvSpPr>
          <p:spPr bwMode="auto">
            <a:xfrm>
              <a:off x="2880"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a:r>
                <a:rPr lang="en-US" sz="1400" dirty="0" smtClean="0">
                  <a:solidFill>
                    <a:srgbClr val="00B050"/>
                  </a:solidFill>
                </a:rPr>
                <a:t>GP</a:t>
              </a:r>
            </a:p>
            <a:p>
              <a:pPr algn="ctr"/>
              <a:endParaRPr lang="en-US" sz="800" dirty="0" smtClean="0"/>
            </a:p>
            <a:p>
              <a:pPr algn="ctr"/>
              <a:endParaRPr lang="en-US" sz="800" dirty="0"/>
            </a:p>
          </p:txBody>
        </p:sp>
        <p:sp>
          <p:nvSpPr>
            <p:cNvPr id="11271" name="Rectangle 63"/>
            <p:cNvSpPr>
              <a:spLocks noChangeArrowheads="1"/>
            </p:cNvSpPr>
            <p:nvPr/>
          </p:nvSpPr>
          <p:spPr bwMode="auto">
            <a:xfrm>
              <a:off x="2880"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BE</a:t>
              </a:r>
              <a:endParaRPr lang="en-US" sz="1400" dirty="0">
                <a:solidFill>
                  <a:srgbClr val="00B050"/>
                </a:solidFill>
              </a:endParaRPr>
            </a:p>
            <a:p>
              <a:pPr algn="ctr" eaLnBrk="0" hangingPunct="0">
                <a:spcBef>
                  <a:spcPct val="0"/>
                </a:spcBef>
                <a:buFontTx/>
                <a:buNone/>
              </a:pPr>
              <a:endParaRPr lang="en-US" sz="800" dirty="0" smtClean="0"/>
            </a:p>
          </p:txBody>
        </p:sp>
        <p:sp>
          <p:nvSpPr>
            <p:cNvPr id="11272" name="Rectangle 64"/>
            <p:cNvSpPr>
              <a:spLocks noChangeArrowheads="1"/>
            </p:cNvSpPr>
            <p:nvPr/>
          </p:nvSpPr>
          <p:spPr bwMode="auto">
            <a:xfrm>
              <a:off x="1728"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BE1</a:t>
              </a:r>
            </a:p>
            <a:p>
              <a:pPr algn="ctr" eaLnBrk="0" hangingPunct="0">
                <a:spcBef>
                  <a:spcPct val="0"/>
                </a:spcBef>
                <a:buFontTx/>
                <a:buNone/>
              </a:pPr>
              <a:endParaRPr lang="en-US" sz="800" dirty="0">
                <a:solidFill>
                  <a:srgbClr val="00B050"/>
                </a:solidFill>
              </a:endParaRPr>
            </a:p>
          </p:txBody>
        </p:sp>
        <p:grpSp>
          <p:nvGrpSpPr>
            <p:cNvPr id="3" name="Group 65"/>
            <p:cNvGrpSpPr>
              <a:grpSpLocks/>
            </p:cNvGrpSpPr>
            <p:nvPr/>
          </p:nvGrpSpPr>
          <p:grpSpPr bwMode="auto">
            <a:xfrm>
              <a:off x="576" y="624"/>
              <a:ext cx="2496" cy="2208"/>
              <a:chOff x="384" y="576"/>
              <a:chExt cx="2496" cy="2208"/>
            </a:xfrm>
          </p:grpSpPr>
          <p:sp>
            <p:nvSpPr>
              <p:cNvPr id="11280" name="Text Box 66"/>
              <p:cNvSpPr txBox="1">
                <a:spLocks noChangeArrowheads="1"/>
              </p:cNvSpPr>
              <p:nvPr/>
            </p:nvSpPr>
            <p:spPr bwMode="auto">
              <a:xfrm>
                <a:off x="384"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1</a:t>
                </a:r>
              </a:p>
            </p:txBody>
          </p:sp>
          <p:sp>
            <p:nvSpPr>
              <p:cNvPr id="11281" name="Text Box 67"/>
              <p:cNvSpPr txBox="1">
                <a:spLocks noChangeArrowheads="1"/>
              </p:cNvSpPr>
              <p:nvPr/>
            </p:nvSpPr>
            <p:spPr bwMode="auto">
              <a:xfrm>
                <a:off x="2688"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3</a:t>
                </a:r>
              </a:p>
            </p:txBody>
          </p:sp>
          <p:sp>
            <p:nvSpPr>
              <p:cNvPr id="11282" name="Text Box 68"/>
              <p:cNvSpPr txBox="1">
                <a:spLocks noChangeArrowheads="1"/>
              </p:cNvSpPr>
              <p:nvPr/>
            </p:nvSpPr>
            <p:spPr bwMode="auto">
              <a:xfrm>
                <a:off x="1536" y="576"/>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2</a:t>
                </a:r>
              </a:p>
            </p:txBody>
          </p:sp>
          <p:sp>
            <p:nvSpPr>
              <p:cNvPr id="11283" name="Text Box 69"/>
              <p:cNvSpPr txBox="1">
                <a:spLocks noChangeArrowheads="1"/>
              </p:cNvSpPr>
              <p:nvPr/>
            </p:nvSpPr>
            <p:spPr bwMode="auto">
              <a:xfrm>
                <a:off x="384"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7</a:t>
                </a:r>
              </a:p>
            </p:txBody>
          </p:sp>
          <p:sp>
            <p:nvSpPr>
              <p:cNvPr id="11284" name="Text Box 70"/>
              <p:cNvSpPr txBox="1">
                <a:spLocks noChangeArrowheads="1"/>
              </p:cNvSpPr>
              <p:nvPr/>
            </p:nvSpPr>
            <p:spPr bwMode="auto">
              <a:xfrm>
                <a:off x="2688"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9</a:t>
                </a:r>
              </a:p>
            </p:txBody>
          </p:sp>
          <p:sp>
            <p:nvSpPr>
              <p:cNvPr id="11285" name="Text Box 71"/>
              <p:cNvSpPr txBox="1">
                <a:spLocks noChangeArrowheads="1"/>
              </p:cNvSpPr>
              <p:nvPr/>
            </p:nvSpPr>
            <p:spPr bwMode="auto">
              <a:xfrm>
                <a:off x="1536" y="2592"/>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8</a:t>
                </a:r>
              </a:p>
            </p:txBody>
          </p:sp>
          <p:sp>
            <p:nvSpPr>
              <p:cNvPr id="11286" name="Text Box 72"/>
              <p:cNvSpPr txBox="1">
                <a:spLocks noChangeArrowheads="1"/>
              </p:cNvSpPr>
              <p:nvPr/>
            </p:nvSpPr>
            <p:spPr bwMode="auto">
              <a:xfrm>
                <a:off x="384"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4</a:t>
                </a:r>
              </a:p>
            </p:txBody>
          </p:sp>
          <p:sp>
            <p:nvSpPr>
              <p:cNvPr id="11287" name="Text Box 73"/>
              <p:cNvSpPr txBox="1">
                <a:spLocks noChangeArrowheads="1"/>
              </p:cNvSpPr>
              <p:nvPr/>
            </p:nvSpPr>
            <p:spPr bwMode="auto">
              <a:xfrm>
                <a:off x="2688"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6</a:t>
                </a:r>
              </a:p>
            </p:txBody>
          </p:sp>
          <p:sp>
            <p:nvSpPr>
              <p:cNvPr id="11288" name="Text Box 74"/>
              <p:cNvSpPr txBox="1">
                <a:spLocks noChangeArrowheads="1"/>
              </p:cNvSpPr>
              <p:nvPr/>
            </p:nvSpPr>
            <p:spPr bwMode="auto">
              <a:xfrm>
                <a:off x="1536" y="1584"/>
                <a:ext cx="192" cy="192"/>
              </a:xfrm>
              <a:prstGeom prst="rect">
                <a:avLst/>
              </a:prstGeom>
              <a:noFill/>
              <a:ln w="12700">
                <a:noFill/>
                <a:miter lim="800000"/>
                <a:headEnd type="none" w="sm" len="sm"/>
                <a:tailEnd type="none" w="sm" len="sm"/>
              </a:ln>
            </p:spPr>
            <p:txBody>
              <a:bodyPr>
                <a:spAutoFit/>
              </a:bodyPr>
              <a:lstStyle/>
              <a:p>
                <a:pPr eaLnBrk="0" hangingPunct="0">
                  <a:spcBef>
                    <a:spcPct val="50000"/>
                  </a:spcBef>
                  <a:buFontTx/>
                  <a:buNone/>
                </a:pPr>
                <a:r>
                  <a:rPr lang="en-US" sz="1400" dirty="0"/>
                  <a:t>5</a:t>
                </a:r>
              </a:p>
            </p:txBody>
          </p:sp>
        </p:grpSp>
        <p:sp>
          <p:nvSpPr>
            <p:cNvPr id="11274" name="Rectangle 75"/>
            <p:cNvSpPr>
              <a:spLocks noChangeArrowheads="1"/>
            </p:cNvSpPr>
            <p:nvPr/>
          </p:nvSpPr>
          <p:spPr bwMode="auto">
            <a:xfrm>
              <a:off x="576"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TP2</a:t>
              </a:r>
            </a:p>
            <a:p>
              <a:pPr algn="ctr" eaLnBrk="0" hangingPunct="0">
                <a:spcBef>
                  <a:spcPct val="0"/>
                </a:spcBef>
                <a:buFontTx/>
                <a:buNone/>
              </a:pPr>
              <a:endParaRPr lang="en-US" sz="800" dirty="0" smtClean="0">
                <a:solidFill>
                  <a:srgbClr val="00B050"/>
                </a:solidFill>
              </a:endParaRPr>
            </a:p>
            <a:p>
              <a:pPr algn="ctr" eaLnBrk="0" hangingPunct="0">
                <a:spcBef>
                  <a:spcPct val="0"/>
                </a:spcBef>
                <a:buFontTx/>
                <a:buNone/>
              </a:pPr>
              <a:endParaRPr lang="en-US" sz="800" dirty="0" smtClean="0"/>
            </a:p>
          </p:txBody>
        </p:sp>
        <p:sp>
          <p:nvSpPr>
            <p:cNvPr id="11275" name="Rectangle 76"/>
            <p:cNvSpPr>
              <a:spLocks noChangeArrowheads="1"/>
            </p:cNvSpPr>
            <p:nvPr/>
          </p:nvSpPr>
          <p:spPr bwMode="auto">
            <a:xfrm>
              <a:off x="1728"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TP1</a:t>
              </a:r>
            </a:p>
            <a:p>
              <a:pPr algn="ctr" eaLnBrk="0" hangingPunct="0">
                <a:spcBef>
                  <a:spcPct val="0"/>
                </a:spcBef>
                <a:buFontTx/>
                <a:buNone/>
              </a:pPr>
              <a:endParaRPr lang="en-US" sz="800" dirty="0" smtClean="0"/>
            </a:p>
            <a:p>
              <a:pPr algn="ctr" eaLnBrk="0" hangingPunct="0">
                <a:spcBef>
                  <a:spcPct val="0"/>
                </a:spcBef>
                <a:buFontTx/>
                <a:buNone/>
              </a:pPr>
              <a:endParaRPr lang="en-US" sz="800" dirty="0" smtClean="0"/>
            </a:p>
          </p:txBody>
        </p:sp>
        <p:sp>
          <p:nvSpPr>
            <p:cNvPr id="11276" name="Rectangle 77"/>
            <p:cNvSpPr>
              <a:spLocks noChangeArrowheads="1"/>
            </p:cNvSpPr>
            <p:nvPr/>
          </p:nvSpPr>
          <p:spPr bwMode="auto">
            <a:xfrm>
              <a:off x="2880" y="624"/>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TP</a:t>
              </a:r>
            </a:p>
            <a:p>
              <a:pPr algn="ctr" eaLnBrk="0" hangingPunct="0">
                <a:spcBef>
                  <a:spcPct val="0"/>
                </a:spcBef>
                <a:buFontTx/>
                <a:buNone/>
              </a:pPr>
              <a:endParaRPr lang="en-US" sz="800" dirty="0">
                <a:solidFill>
                  <a:srgbClr val="00B050"/>
                </a:solidFill>
              </a:endParaRPr>
            </a:p>
            <a:p>
              <a:pPr algn="ctr" eaLnBrk="0" hangingPunct="0">
                <a:spcBef>
                  <a:spcPct val="0"/>
                </a:spcBef>
                <a:buFontTx/>
                <a:buNone/>
              </a:pPr>
              <a:endParaRPr lang="en-US" sz="800" dirty="0" smtClean="0"/>
            </a:p>
          </p:txBody>
        </p:sp>
        <p:sp>
          <p:nvSpPr>
            <p:cNvPr id="11277" name="Rectangle 78"/>
            <p:cNvSpPr>
              <a:spLocks noChangeArrowheads="1"/>
            </p:cNvSpPr>
            <p:nvPr/>
          </p:nvSpPr>
          <p:spPr bwMode="auto">
            <a:xfrm>
              <a:off x="576"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GP2</a:t>
              </a:r>
            </a:p>
            <a:p>
              <a:pPr algn="ctr" eaLnBrk="0" hangingPunct="0">
                <a:spcBef>
                  <a:spcPct val="0"/>
                </a:spcBef>
                <a:buFontTx/>
                <a:buNone/>
              </a:pPr>
              <a:endParaRPr lang="en-US" sz="800" dirty="0" smtClean="0">
                <a:solidFill>
                  <a:srgbClr val="00B050"/>
                </a:solidFill>
              </a:endParaRPr>
            </a:p>
            <a:p>
              <a:pPr algn="ctr" eaLnBrk="0" hangingPunct="0">
                <a:spcBef>
                  <a:spcPct val="0"/>
                </a:spcBef>
                <a:buFontTx/>
                <a:buNone/>
              </a:pPr>
              <a:endParaRPr lang="en-US" sz="800" dirty="0">
                <a:solidFill>
                  <a:srgbClr val="00B050"/>
                </a:solidFill>
              </a:endParaRPr>
            </a:p>
          </p:txBody>
        </p:sp>
        <p:sp>
          <p:nvSpPr>
            <p:cNvPr id="11278" name="Rectangle 79"/>
            <p:cNvSpPr>
              <a:spLocks noChangeArrowheads="1"/>
            </p:cNvSpPr>
            <p:nvPr/>
          </p:nvSpPr>
          <p:spPr bwMode="auto">
            <a:xfrm>
              <a:off x="1728" y="1632"/>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GP1</a:t>
              </a:r>
            </a:p>
            <a:p>
              <a:pPr algn="ctr" eaLnBrk="0" hangingPunct="0">
                <a:spcBef>
                  <a:spcPct val="0"/>
                </a:spcBef>
                <a:buFontTx/>
                <a:buNone/>
              </a:pPr>
              <a:endParaRPr lang="en-US" sz="800" dirty="0" smtClean="0">
                <a:solidFill>
                  <a:srgbClr val="00B050"/>
                </a:solidFill>
              </a:endParaRPr>
            </a:p>
            <a:p>
              <a:pPr algn="ctr" eaLnBrk="0" hangingPunct="0">
                <a:spcBef>
                  <a:spcPct val="0"/>
                </a:spcBef>
                <a:buFontTx/>
                <a:buNone/>
              </a:pPr>
              <a:endParaRPr lang="en-US" sz="800" dirty="0">
                <a:solidFill>
                  <a:srgbClr val="00B050"/>
                </a:solidFill>
              </a:endParaRPr>
            </a:p>
          </p:txBody>
        </p:sp>
        <p:sp>
          <p:nvSpPr>
            <p:cNvPr id="11279" name="Rectangle 80"/>
            <p:cNvSpPr>
              <a:spLocks noChangeArrowheads="1"/>
            </p:cNvSpPr>
            <p:nvPr/>
          </p:nvSpPr>
          <p:spPr bwMode="auto">
            <a:xfrm>
              <a:off x="576" y="2640"/>
              <a:ext cx="1152" cy="1008"/>
            </a:xfrm>
            <a:prstGeom prst="rect">
              <a:avLst/>
            </a:prstGeom>
            <a:noFill/>
            <a:ln w="12700">
              <a:solidFill>
                <a:schemeClr val="tx1"/>
              </a:solidFill>
              <a:miter lim="800000"/>
              <a:headEnd type="none" w="sm" len="sm"/>
              <a:tailEnd type="none" w="sm" len="sm"/>
            </a:ln>
          </p:spPr>
          <p:txBody>
            <a:bodyPr wrap="none" anchor="b" anchorCtr="1"/>
            <a:lstStyle/>
            <a:p>
              <a:pPr algn="ctr" eaLnBrk="0" hangingPunct="0">
                <a:spcBef>
                  <a:spcPct val="0"/>
                </a:spcBef>
                <a:buFontTx/>
                <a:buNone/>
              </a:pPr>
              <a:r>
                <a:rPr lang="en-US" sz="1400" dirty="0" smtClean="0">
                  <a:solidFill>
                    <a:srgbClr val="00B050"/>
                  </a:solidFill>
                </a:rPr>
                <a:t>BE2 </a:t>
              </a:r>
            </a:p>
            <a:p>
              <a:pPr algn="ctr" eaLnBrk="0" hangingPunct="0">
                <a:spcBef>
                  <a:spcPct val="0"/>
                </a:spcBef>
                <a:buFontTx/>
                <a:buNone/>
              </a:pPr>
              <a:endParaRPr lang="en-US" sz="800" dirty="0">
                <a:solidFill>
                  <a:srgbClr val="00B050"/>
                </a:solidFill>
              </a:endParaRPr>
            </a:p>
          </p:txBody>
        </p:sp>
      </p:grpSp>
      <p:sp>
        <p:nvSpPr>
          <p:cNvPr id="11295" name="Text Box 54"/>
          <p:cNvSpPr txBox="1">
            <a:spLocks noChangeArrowheads="1"/>
          </p:cNvSpPr>
          <p:nvPr/>
        </p:nvSpPr>
        <p:spPr bwMode="auto">
          <a:xfrm>
            <a:off x="7858767" y="3223736"/>
            <a:ext cx="599433" cy="276999"/>
          </a:xfrm>
          <a:prstGeom prst="rect">
            <a:avLst/>
          </a:prstGeom>
          <a:solidFill>
            <a:schemeClr val="bg1"/>
          </a:solid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a:solidFill>
                  <a:srgbClr val="3333FF"/>
                </a:solidFill>
              </a:rPr>
              <a:t>low</a:t>
            </a:r>
          </a:p>
        </p:txBody>
      </p:sp>
      <p:sp>
        <p:nvSpPr>
          <p:cNvPr id="52" name="TextBox 51"/>
          <p:cNvSpPr txBox="1"/>
          <p:nvPr/>
        </p:nvSpPr>
        <p:spPr>
          <a:xfrm>
            <a:off x="7543800" y="2743200"/>
            <a:ext cx="798617" cy="276999"/>
          </a:xfrm>
          <a:prstGeom prst="rect">
            <a:avLst/>
          </a:prstGeom>
          <a:solidFill>
            <a:schemeClr val="bg1"/>
          </a:solidFill>
        </p:spPr>
        <p:txBody>
          <a:bodyPr wrap="none" rtlCol="0">
            <a:spAutoFit/>
          </a:bodyPr>
          <a:lstStyle/>
          <a:p>
            <a:r>
              <a:rPr lang="en-US" sz="1200" b="1" i="1" dirty="0" smtClean="0"/>
              <a:t>Redirect</a:t>
            </a:r>
            <a:endParaRPr lang="en-US" sz="1200" b="1" i="1" dirty="0"/>
          </a:p>
        </p:txBody>
      </p:sp>
      <p:sp>
        <p:nvSpPr>
          <p:cNvPr id="60" name="Text Box 52"/>
          <p:cNvSpPr txBox="1">
            <a:spLocks noChangeArrowheads="1"/>
          </p:cNvSpPr>
          <p:nvPr/>
        </p:nvSpPr>
        <p:spPr bwMode="auto">
          <a:xfrm>
            <a:off x="3505200" y="3119735"/>
            <a:ext cx="2524499" cy="461665"/>
          </a:xfrm>
          <a:prstGeom prst="rect">
            <a:avLst/>
          </a:prstGeom>
          <a:noFill/>
          <a:ln w="12700">
            <a:noFill/>
            <a:miter lim="800000"/>
            <a:headEnd type="none" w="sm" len="sm"/>
            <a:tailEnd type="none" w="sm" len="sm"/>
          </a:ln>
        </p:spPr>
        <p:txBody>
          <a:bodyPr wrap="square">
            <a:spAutoFit/>
          </a:bodyPr>
          <a:lstStyle/>
          <a:p>
            <a:pPr algn="ctr" eaLnBrk="0" hangingPunct="0">
              <a:spcBef>
                <a:spcPct val="50000"/>
              </a:spcBef>
              <a:buFontTx/>
              <a:buNone/>
            </a:pPr>
            <a:r>
              <a:rPr lang="en-US" sz="1200" dirty="0" smtClean="0">
                <a:solidFill>
                  <a:srgbClr val="3333FF"/>
                </a:solidFill>
              </a:rPr>
              <a:t>Advancement potential within 2-3 years </a:t>
            </a:r>
            <a:endParaRPr lang="en-US" sz="1200" dirty="0">
              <a:solidFill>
                <a:srgbClr val="3333FF"/>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Schedule</a:t>
            </a:r>
            <a:endParaRPr lang="en-US" dirty="0"/>
          </a:p>
        </p:txBody>
      </p:sp>
      <p:sp>
        <p:nvSpPr>
          <p:cNvPr id="3" name="Content Placeholder 2"/>
          <p:cNvSpPr>
            <a:spLocks noGrp="1"/>
          </p:cNvSpPr>
          <p:nvPr>
            <p:ph idx="1"/>
          </p:nvPr>
        </p:nvSpPr>
        <p:spPr>
          <a:xfrm>
            <a:off x="228600" y="4953000"/>
            <a:ext cx="8686800" cy="1447800"/>
          </a:xfrm>
        </p:spPr>
        <p:txBody>
          <a:bodyPr>
            <a:normAutofit fontScale="70000" lnSpcReduction="20000"/>
          </a:bodyPr>
          <a:lstStyle/>
          <a:p>
            <a:r>
              <a:rPr lang="en-US" dirty="0" smtClean="0"/>
              <a:t>Key points</a:t>
            </a:r>
          </a:p>
          <a:p>
            <a:pPr lvl="1"/>
            <a:r>
              <a:rPr lang="en-US" dirty="0" smtClean="0"/>
              <a:t>Performance appraisals (PAs) need to be delivered one-on-one from March 5 to March 19 </a:t>
            </a:r>
          </a:p>
          <a:p>
            <a:pPr lvl="1"/>
            <a:r>
              <a:rPr lang="en-US" dirty="0" smtClean="0"/>
              <a:t>Employees will have between March 20 and April 20 to go online and provide feedback</a:t>
            </a:r>
          </a:p>
          <a:p>
            <a:pPr lvl="1"/>
            <a:r>
              <a:rPr lang="en-US" i="1" dirty="0" smtClean="0"/>
              <a:t>Corporate HR will not provide merit letters this year; local HR will provide only where required by regulation</a:t>
            </a:r>
            <a:endParaRPr lang="en-US" dirty="0" smtClean="0"/>
          </a:p>
          <a:p>
            <a:pPr lvl="1">
              <a:buNone/>
            </a:pPr>
            <a:endParaRPr lang="en-US" dirty="0" smtClean="0"/>
          </a:p>
          <a:p>
            <a:pPr lvl="1"/>
            <a:endParaRPr lang="en-US" dirty="0"/>
          </a:p>
        </p:txBody>
      </p:sp>
      <p:pic>
        <p:nvPicPr>
          <p:cNvPr id="81922" name="Picture 2"/>
          <p:cNvPicPr>
            <a:picLocks noChangeAspect="1" noChangeArrowheads="1"/>
          </p:cNvPicPr>
          <p:nvPr/>
        </p:nvPicPr>
        <p:blipFill>
          <a:blip r:embed="rId3" cstate="print"/>
          <a:srcRect/>
          <a:stretch>
            <a:fillRect/>
          </a:stretch>
        </p:blipFill>
        <p:spPr bwMode="auto">
          <a:xfrm>
            <a:off x="304800" y="990600"/>
            <a:ext cx="8458200" cy="36317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z="2800" dirty="0"/>
              <a:t>Performance Rating </a:t>
            </a:r>
            <a:r>
              <a:rPr lang="en-US" sz="2800" dirty="0" smtClean="0"/>
              <a:t>1-5 Definitions for DL    </a:t>
            </a:r>
            <a:endParaRPr lang="en-US" sz="2800" dirty="0">
              <a:solidFill>
                <a:srgbClr val="0000FF"/>
              </a:solidFill>
            </a:endParaRPr>
          </a:p>
        </p:txBody>
      </p:sp>
      <p:graphicFrame>
        <p:nvGraphicFramePr>
          <p:cNvPr id="31747" name="Object 3"/>
          <p:cNvGraphicFramePr>
            <a:graphicFrameLocks noChangeAspect="1"/>
          </p:cNvGraphicFramePr>
          <p:nvPr/>
        </p:nvGraphicFramePr>
        <p:xfrm>
          <a:off x="76200" y="1219200"/>
          <a:ext cx="9067800" cy="4808538"/>
        </p:xfrm>
        <a:graphic>
          <a:graphicData uri="http://schemas.openxmlformats.org/presentationml/2006/ole">
            <p:oleObj spid="_x0000_s152578" name="Worksheet" r:id="rId3" imgW="7563002" imgH="4000500" progId="Excel.Sheet.8">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228600" y="5410200"/>
            <a:ext cx="8382000" cy="838200"/>
          </a:xfrm>
          <a:prstGeom prst="rect">
            <a:avLst/>
          </a:prstGeom>
          <a:solidFill>
            <a:srgbClr val="FFFF99">
              <a:alpha val="47843"/>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a typeface="Adobe 명조 Std Acro M" charset="-127"/>
            </a:endParaRPr>
          </a:p>
        </p:txBody>
      </p:sp>
      <p:sp>
        <p:nvSpPr>
          <p:cNvPr id="2" name="Title 1"/>
          <p:cNvSpPr>
            <a:spLocks noGrp="1"/>
          </p:cNvSpPr>
          <p:nvPr>
            <p:ph type="title"/>
          </p:nvPr>
        </p:nvSpPr>
        <p:spPr/>
        <p:txBody>
          <a:bodyPr/>
          <a:lstStyle/>
          <a:p>
            <a:r>
              <a:rPr lang="en-US" dirty="0" smtClean="0"/>
              <a:t>Appraisal process steps  </a:t>
            </a:r>
            <a:endParaRPr lang="en-US" dirty="0"/>
          </a:p>
        </p:txBody>
      </p:sp>
      <p:sp>
        <p:nvSpPr>
          <p:cNvPr id="3" name="Content Placeholder 2"/>
          <p:cNvSpPr>
            <a:spLocks noGrp="1"/>
          </p:cNvSpPr>
          <p:nvPr>
            <p:ph idx="1"/>
          </p:nvPr>
        </p:nvSpPr>
        <p:spPr>
          <a:xfrm>
            <a:off x="152400" y="1066800"/>
            <a:ext cx="8686800" cy="5181600"/>
          </a:xfrm>
        </p:spPr>
        <p:txBody>
          <a:bodyPr/>
          <a:lstStyle/>
          <a:p>
            <a:pPr marL="457200" indent="-457200">
              <a:buFont typeface="+mj-lt"/>
              <a:buAutoNum type="arabicPeriod"/>
            </a:pPr>
            <a:r>
              <a:rPr lang="en-US" dirty="0" smtClean="0">
                <a:solidFill>
                  <a:srgbClr val="0000FF"/>
                </a:solidFill>
              </a:rPr>
              <a:t>Appraiser collects performance data</a:t>
            </a:r>
          </a:p>
          <a:p>
            <a:pPr marL="457200" indent="-457200">
              <a:buFont typeface="+mj-lt"/>
              <a:buAutoNum type="arabicPeriod"/>
            </a:pPr>
            <a:r>
              <a:rPr lang="en-US" dirty="0" smtClean="0">
                <a:solidFill>
                  <a:srgbClr val="0000FF"/>
                </a:solidFill>
              </a:rPr>
              <a:t>Appraiser summarizes results</a:t>
            </a:r>
          </a:p>
          <a:p>
            <a:pPr marL="457200" indent="-457200">
              <a:buFont typeface="+mj-lt"/>
              <a:buAutoNum type="arabicPeriod"/>
            </a:pPr>
            <a:r>
              <a:rPr lang="en-US" dirty="0" smtClean="0">
                <a:solidFill>
                  <a:srgbClr val="0000FF"/>
                </a:solidFill>
              </a:rPr>
              <a:t>Appraiser writes preliminary appraisal(s)</a:t>
            </a:r>
          </a:p>
          <a:p>
            <a:pPr marL="457200" indent="-457200">
              <a:buFont typeface="+mj-lt"/>
              <a:buAutoNum type="arabicPeriod"/>
            </a:pPr>
            <a:r>
              <a:rPr lang="en-US" dirty="0" smtClean="0">
                <a:solidFill>
                  <a:srgbClr val="0000FF"/>
                </a:solidFill>
              </a:rPr>
              <a:t>Appraiser calibrates performance message(s)</a:t>
            </a:r>
          </a:p>
          <a:p>
            <a:pPr marL="457200" indent="-457200">
              <a:buFont typeface="+mj-lt"/>
              <a:buAutoNum type="arabicPeriod"/>
            </a:pPr>
            <a:r>
              <a:rPr lang="en-US" dirty="0" smtClean="0">
                <a:solidFill>
                  <a:srgbClr val="0000FF"/>
                </a:solidFill>
              </a:rPr>
              <a:t>Appraiser submits final appraisal(s) in Oracle PM</a:t>
            </a:r>
          </a:p>
          <a:p>
            <a:pPr marL="457200" indent="-457200">
              <a:buFont typeface="+mj-lt"/>
              <a:buAutoNum type="arabicPeriod"/>
            </a:pPr>
            <a:r>
              <a:rPr lang="en-US" dirty="0" smtClean="0">
                <a:solidFill>
                  <a:srgbClr val="0000FF"/>
                </a:solidFill>
              </a:rPr>
              <a:t>Approver dispositions final appraisal(s) in Oracle PM</a:t>
            </a:r>
          </a:p>
          <a:p>
            <a:pPr marL="457200" indent="-457200">
              <a:buFont typeface="+mj-lt"/>
              <a:buAutoNum type="arabicPeriod"/>
            </a:pPr>
            <a:r>
              <a:rPr lang="en-US" dirty="0" smtClean="0">
                <a:solidFill>
                  <a:schemeClr val="accent6">
                    <a:lumMod val="75000"/>
                  </a:schemeClr>
                </a:solidFill>
              </a:rPr>
              <a:t>Appraiser allocates merit, lump sum and equity in Oracle CWB</a:t>
            </a:r>
          </a:p>
          <a:p>
            <a:pPr marL="457200" indent="-457200">
              <a:buFont typeface="+mj-lt"/>
              <a:buAutoNum type="arabicPeriod"/>
            </a:pPr>
            <a:r>
              <a:rPr lang="en-US" dirty="0" smtClean="0">
                <a:solidFill>
                  <a:schemeClr val="accent6">
                    <a:lumMod val="75000"/>
                  </a:schemeClr>
                </a:solidFill>
              </a:rPr>
              <a:t>Appraiser calibrates and submits in Oracle CWB</a:t>
            </a:r>
          </a:p>
          <a:p>
            <a:pPr marL="457200" indent="-457200">
              <a:buFont typeface="+mj-lt"/>
              <a:buAutoNum type="arabicPeriod"/>
            </a:pPr>
            <a:r>
              <a:rPr lang="en-US" dirty="0" smtClean="0">
                <a:solidFill>
                  <a:schemeClr val="accent6">
                    <a:lumMod val="75000"/>
                  </a:schemeClr>
                </a:solidFill>
              </a:rPr>
              <a:t>Approver dispositions final allocation(s) in Oracle CWB</a:t>
            </a:r>
          </a:p>
          <a:p>
            <a:pPr marL="457200" indent="-457200">
              <a:buFont typeface="+mj-lt"/>
              <a:buAutoNum type="arabicPeriod"/>
            </a:pPr>
            <a:r>
              <a:rPr lang="en-US" dirty="0" smtClean="0">
                <a:solidFill>
                  <a:srgbClr val="A88000"/>
                </a:solidFill>
              </a:rPr>
              <a:t>Appraiser delivers performance and reward message(s) 1:1</a:t>
            </a:r>
          </a:p>
          <a:p>
            <a:pPr marL="457200" indent="-457200">
              <a:buFont typeface="+mj-lt"/>
              <a:buAutoNum type="arabicPeriod"/>
            </a:pPr>
            <a:r>
              <a:rPr lang="en-US" dirty="0" smtClean="0">
                <a:solidFill>
                  <a:srgbClr val="A88000"/>
                </a:solidFill>
              </a:rPr>
              <a:t>Appraisee(s) provide(s) feedback on appraisal(s)</a:t>
            </a:r>
            <a:endParaRPr lang="en-US" dirty="0">
              <a:solidFill>
                <a:srgbClr val="A88000"/>
              </a:solidFill>
            </a:endParaRPr>
          </a:p>
        </p:txBody>
      </p:sp>
      <p:sp>
        <p:nvSpPr>
          <p:cNvPr id="7" name="Rounded Rectangular Callout 6"/>
          <p:cNvSpPr/>
          <p:nvPr/>
        </p:nvSpPr>
        <p:spPr bwMode="auto">
          <a:xfrm>
            <a:off x="7391400" y="914400"/>
            <a:ext cx="990600" cy="381000"/>
          </a:xfrm>
          <a:prstGeom prst="wedgeRoundRectCallout">
            <a:avLst>
              <a:gd name="adj1" fmla="val -62737"/>
              <a:gd name="adj2" fmla="val 129168"/>
              <a:gd name="adj3" fmla="val 16667"/>
            </a:avLst>
          </a:prstGeom>
          <a:solidFill>
            <a:schemeClr val="accent1"/>
          </a:solidFill>
          <a:ln w="9525"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400" dirty="0" smtClean="0">
                <a:solidFill>
                  <a:srgbClr val="3333FF"/>
                </a:solidFill>
              </a:rPr>
              <a:t>Appraise</a:t>
            </a:r>
            <a:endParaRPr kumimoji="0" lang="en-US" sz="1400" b="0" i="0" u="none" strike="noStrike" cap="none" normalizeH="0" baseline="0" dirty="0" smtClean="0">
              <a:ln>
                <a:noFill/>
              </a:ln>
              <a:solidFill>
                <a:srgbClr val="3333FF"/>
              </a:solidFill>
              <a:effectLst/>
              <a:latin typeface="Arial" charset="0"/>
              <a:ea typeface="Adobe 명조 Std Acro M" charset="-127"/>
            </a:endParaRPr>
          </a:p>
        </p:txBody>
      </p:sp>
      <p:sp>
        <p:nvSpPr>
          <p:cNvPr id="8" name="Rounded Rectangular Callout 7"/>
          <p:cNvSpPr/>
          <p:nvPr/>
        </p:nvSpPr>
        <p:spPr bwMode="auto">
          <a:xfrm>
            <a:off x="7543800" y="4114800"/>
            <a:ext cx="914400" cy="381000"/>
          </a:xfrm>
          <a:prstGeom prst="wedgeRoundRectCallout">
            <a:avLst>
              <a:gd name="adj1" fmla="val -64880"/>
              <a:gd name="adj2" fmla="val 100596"/>
              <a:gd name="adj3" fmla="val 16667"/>
            </a:avLst>
          </a:prstGeom>
          <a:solidFill>
            <a:schemeClr val="accent6">
              <a:lumMod val="20000"/>
              <a:lumOff val="80000"/>
            </a:schemeClr>
          </a:solidFill>
          <a:ln w="952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accent6">
                    <a:lumMod val="75000"/>
                  </a:schemeClr>
                </a:solidFill>
                <a:effectLst/>
                <a:latin typeface="Arial" charset="0"/>
                <a:ea typeface="Adobe 명조 Std Acro M" charset="-127"/>
              </a:rPr>
              <a:t>Allocate</a:t>
            </a:r>
          </a:p>
        </p:txBody>
      </p:sp>
      <p:sp>
        <p:nvSpPr>
          <p:cNvPr id="5" name="Rectangle 4"/>
          <p:cNvSpPr/>
          <p:nvPr/>
        </p:nvSpPr>
        <p:spPr bwMode="auto">
          <a:xfrm>
            <a:off x="228600" y="3733800"/>
            <a:ext cx="8382000" cy="1600200"/>
          </a:xfrm>
          <a:prstGeom prst="rect">
            <a:avLst/>
          </a:prstGeom>
          <a:solidFill>
            <a:schemeClr val="accent6">
              <a:lumMod val="20000"/>
              <a:lumOff val="80000"/>
              <a:alpha val="51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a typeface="Adobe 명조 Std Acro M" charset="-127"/>
            </a:endParaRPr>
          </a:p>
        </p:txBody>
      </p:sp>
      <p:sp>
        <p:nvSpPr>
          <p:cNvPr id="4" name="Rectangle 3"/>
          <p:cNvSpPr/>
          <p:nvPr/>
        </p:nvSpPr>
        <p:spPr bwMode="auto">
          <a:xfrm>
            <a:off x="228600" y="914400"/>
            <a:ext cx="8382000" cy="2743200"/>
          </a:xfrm>
          <a:prstGeom prst="rect">
            <a:avLst/>
          </a:prstGeom>
          <a:solidFill>
            <a:schemeClr val="accent1">
              <a:alpha val="53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a typeface="Adobe 명조 Std Acro M" charset="-127"/>
            </a:endParaRPr>
          </a:p>
        </p:txBody>
      </p:sp>
      <p:sp>
        <p:nvSpPr>
          <p:cNvPr id="9" name="Rounded Rectangular Callout 8"/>
          <p:cNvSpPr/>
          <p:nvPr/>
        </p:nvSpPr>
        <p:spPr bwMode="auto">
          <a:xfrm>
            <a:off x="7620000" y="5029200"/>
            <a:ext cx="1371600" cy="304800"/>
          </a:xfrm>
          <a:prstGeom prst="wedgeRoundRectCallout">
            <a:avLst>
              <a:gd name="adj1" fmla="val -64880"/>
              <a:gd name="adj2" fmla="val 100596"/>
              <a:gd name="adj3" fmla="val 16667"/>
            </a:avLst>
          </a:prstGeom>
          <a:solidFill>
            <a:srgbClr val="FFFF99"/>
          </a:solidFill>
          <a:ln w="9525" cap="flat" cmpd="sng" algn="ctr">
            <a:solidFill>
              <a:srgbClr val="CC99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A88000"/>
                </a:solidFill>
                <a:effectLst/>
                <a:latin typeface="Arial" charset="0"/>
                <a:ea typeface="Adobe 명조 Std Acro M" charset="-127"/>
              </a:rPr>
              <a:t>Communicate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Delivering Annual Performance Messages</a:t>
            </a:r>
            <a:endParaRPr lang="en-US" dirty="0"/>
          </a:p>
        </p:txBody>
      </p:sp>
      <p:sp>
        <p:nvSpPr>
          <p:cNvPr id="3" name="Content Placeholder 2"/>
          <p:cNvSpPr>
            <a:spLocks noGrp="1"/>
          </p:cNvSpPr>
          <p:nvPr>
            <p:ph idx="1"/>
          </p:nvPr>
        </p:nvSpPr>
        <p:spPr/>
        <p:txBody>
          <a:bodyPr/>
          <a:lstStyle/>
          <a:p>
            <a:r>
              <a:rPr lang="en-US" dirty="0" smtClean="0"/>
              <a:t>Overall desired outcomes:</a:t>
            </a:r>
          </a:p>
          <a:p>
            <a:pPr lvl="1"/>
            <a:r>
              <a:rPr lang="en-US" dirty="0" smtClean="0"/>
              <a:t>Employee understands the performance message</a:t>
            </a:r>
          </a:p>
          <a:p>
            <a:pPr lvl="1"/>
            <a:r>
              <a:rPr lang="en-US" dirty="0" smtClean="0"/>
              <a:t>Manager understands employee’s point of view</a:t>
            </a:r>
          </a:p>
          <a:p>
            <a:pPr lvl="1"/>
            <a:r>
              <a:rPr lang="en-US" dirty="0" smtClean="0"/>
              <a:t>Conduct required follow-up – documentation of delivery, additional discussion as needed</a:t>
            </a:r>
          </a:p>
          <a:p>
            <a:r>
              <a:rPr lang="en-US" dirty="0" smtClean="0"/>
              <a:t>Process</a:t>
            </a:r>
          </a:p>
          <a:p>
            <a:pPr lvl="1"/>
            <a:r>
              <a:rPr lang="en-US" dirty="0" smtClean="0"/>
              <a:t>Preparation</a:t>
            </a:r>
          </a:p>
          <a:p>
            <a:pPr lvl="1"/>
            <a:r>
              <a:rPr lang="en-US" dirty="0" smtClean="0"/>
              <a:t>Delivering the message</a:t>
            </a:r>
          </a:p>
          <a:p>
            <a:pPr lvl="1"/>
            <a:r>
              <a:rPr lang="en-US" dirty="0" smtClean="0"/>
              <a:t>Follow-up after the one-on-one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a:t>
            </a:r>
            <a:endParaRPr lang="en-US" dirty="0"/>
          </a:p>
        </p:txBody>
      </p:sp>
      <p:sp>
        <p:nvSpPr>
          <p:cNvPr id="3" name="Content Placeholder 2"/>
          <p:cNvSpPr>
            <a:spLocks noGrp="1"/>
          </p:cNvSpPr>
          <p:nvPr>
            <p:ph idx="1"/>
          </p:nvPr>
        </p:nvSpPr>
        <p:spPr>
          <a:xfrm>
            <a:off x="228600" y="1066800"/>
            <a:ext cx="6705600" cy="5181600"/>
          </a:xfrm>
        </p:spPr>
        <p:txBody>
          <a:bodyPr>
            <a:normAutofit fontScale="70000" lnSpcReduction="20000"/>
          </a:bodyPr>
          <a:lstStyle/>
          <a:p>
            <a:r>
              <a:rPr lang="en-US" dirty="0" smtClean="0"/>
              <a:t>Tools</a:t>
            </a:r>
          </a:p>
          <a:p>
            <a:pPr lvl="1"/>
            <a:r>
              <a:rPr lang="en-US" dirty="0" smtClean="0"/>
              <a:t>Training on “Delivering Performance Reviews” - </a:t>
            </a:r>
            <a:r>
              <a:rPr lang="en-US" dirty="0" smtClean="0">
                <a:hlinkClick r:id="rId2"/>
              </a:rPr>
              <a:t>http://ceburl.com/1f48</a:t>
            </a:r>
            <a:r>
              <a:rPr lang="en-US" dirty="0" smtClean="0"/>
              <a:t>  - see slides 11-12</a:t>
            </a:r>
          </a:p>
          <a:p>
            <a:pPr lvl="1"/>
            <a:r>
              <a:rPr lang="en-US" dirty="0" smtClean="0"/>
              <a:t>Performance appraisal (PA) hard copy or PDF file or </a:t>
            </a:r>
            <a:r>
              <a:rPr lang="en-US" dirty="0" smtClean="0">
                <a:hlinkClick r:id="rId3"/>
              </a:rPr>
              <a:t>Oracle</a:t>
            </a:r>
            <a:r>
              <a:rPr lang="en-US" dirty="0" smtClean="0"/>
              <a:t> PM</a:t>
            </a:r>
          </a:p>
          <a:p>
            <a:pPr lvl="1"/>
            <a:r>
              <a:rPr lang="en-US" dirty="0" smtClean="0">
                <a:hlinkClick r:id="rId3"/>
              </a:rPr>
              <a:t>Oracle</a:t>
            </a:r>
            <a:r>
              <a:rPr lang="en-US" dirty="0" smtClean="0"/>
              <a:t> Manager Self Service</a:t>
            </a:r>
          </a:p>
          <a:p>
            <a:pPr lvl="1"/>
            <a:r>
              <a:rPr lang="en-US" dirty="0" smtClean="0">
                <a:hlinkClick r:id="rId4"/>
              </a:rPr>
              <a:t>UPK training </a:t>
            </a:r>
            <a:r>
              <a:rPr lang="en-US" dirty="0" smtClean="0"/>
              <a:t> where you can find Manager Self Service training – see figure at right</a:t>
            </a:r>
          </a:p>
          <a:p>
            <a:r>
              <a:rPr lang="en-US" dirty="0" smtClean="0"/>
              <a:t> Recommended process</a:t>
            </a:r>
          </a:p>
          <a:p>
            <a:pPr lvl="1"/>
            <a:r>
              <a:rPr lang="en-US" dirty="0" smtClean="0"/>
              <a:t>Review “Delivering Performance Reviews” training (above)</a:t>
            </a:r>
          </a:p>
          <a:p>
            <a:pPr lvl="1"/>
            <a:r>
              <a:rPr lang="en-US" dirty="0" smtClean="0"/>
              <a:t>Print out hard copy of appraisal (email </a:t>
            </a:r>
            <a:r>
              <a:rPr lang="en-US" dirty="0" smtClean="0">
                <a:hlinkClick r:id="rId5"/>
              </a:rPr>
              <a:t>HRIS</a:t>
            </a:r>
            <a:r>
              <a:rPr lang="en-US" dirty="0" smtClean="0"/>
              <a:t> if you need PDF copy)</a:t>
            </a:r>
          </a:p>
          <a:p>
            <a:pPr lvl="2"/>
            <a:r>
              <a:rPr lang="en-US" dirty="0" smtClean="0"/>
              <a:t>If employee cannot provide online feedback , print and sign hard copy </a:t>
            </a:r>
          </a:p>
          <a:p>
            <a:pPr lvl="1"/>
            <a:r>
              <a:rPr lang="en-US" dirty="0" smtClean="0"/>
              <a:t>Review merit changes in </a:t>
            </a:r>
            <a:r>
              <a:rPr lang="en-US" dirty="0" smtClean="0">
                <a:hlinkClick r:id="rId3"/>
              </a:rPr>
              <a:t>Oracle</a:t>
            </a:r>
            <a:r>
              <a:rPr lang="en-US" dirty="0" smtClean="0"/>
              <a:t> Manager Self Service</a:t>
            </a:r>
          </a:p>
          <a:p>
            <a:pPr lvl="2"/>
            <a:r>
              <a:rPr lang="en-US" dirty="0" smtClean="0"/>
              <a:t>Reminder: Corporate HR will not provide merit letters this year</a:t>
            </a:r>
          </a:p>
          <a:p>
            <a:pPr lvl="1"/>
            <a:r>
              <a:rPr lang="en-US" dirty="0" smtClean="0"/>
              <a:t>Obtain hard copy equity letter (if applicable)</a:t>
            </a:r>
          </a:p>
          <a:p>
            <a:pPr lvl="1"/>
            <a:r>
              <a:rPr lang="en-US" dirty="0" smtClean="0"/>
              <a:t>If applicable, complete promotion tasks  </a:t>
            </a:r>
          </a:p>
          <a:p>
            <a:pPr lvl="1"/>
            <a:r>
              <a:rPr lang="en-US" dirty="0" smtClean="0"/>
              <a:t>Review the overall message  </a:t>
            </a:r>
          </a:p>
          <a:p>
            <a:pPr lvl="1"/>
            <a:r>
              <a:rPr lang="en-US" dirty="0" smtClean="0"/>
              <a:t>Rehearse the delivery, anticipate questions, seek advice  </a:t>
            </a:r>
          </a:p>
          <a:p>
            <a:pPr lvl="1"/>
            <a:r>
              <a:rPr lang="en-US" dirty="0" smtClean="0"/>
              <a:t>Just prior to delivery provide the employee:</a:t>
            </a:r>
          </a:p>
          <a:p>
            <a:pPr lvl="2"/>
            <a:r>
              <a:rPr lang="en-US" dirty="0" smtClean="0"/>
              <a:t>Desired outcomes and recommended process  (see summary slide)</a:t>
            </a:r>
          </a:p>
          <a:p>
            <a:pPr lvl="2"/>
            <a:r>
              <a:rPr lang="en-US" dirty="0" smtClean="0"/>
              <a:t>Copy of the appraisal to pre-read</a:t>
            </a:r>
          </a:p>
          <a:p>
            <a:r>
              <a:rPr lang="en-US" dirty="0" smtClean="0"/>
              <a:t>Desired outcome</a:t>
            </a:r>
          </a:p>
          <a:p>
            <a:pPr lvl="1"/>
            <a:r>
              <a:rPr lang="en-US" dirty="0" smtClean="0"/>
              <a:t>Manager and employee are prepared and ready for performance appraisal delivery session</a:t>
            </a:r>
          </a:p>
        </p:txBody>
      </p:sp>
      <p:pic>
        <p:nvPicPr>
          <p:cNvPr id="77826" name="Picture 2"/>
          <p:cNvPicPr>
            <a:picLocks noChangeAspect="1" noChangeArrowheads="1"/>
          </p:cNvPicPr>
          <p:nvPr/>
        </p:nvPicPr>
        <p:blipFill>
          <a:blip r:embed="rId6" cstate="print"/>
          <a:srcRect/>
          <a:stretch>
            <a:fillRect/>
          </a:stretch>
        </p:blipFill>
        <p:spPr bwMode="auto">
          <a:xfrm>
            <a:off x="6705600" y="838200"/>
            <a:ext cx="2362200" cy="2296581"/>
          </a:xfrm>
          <a:prstGeom prst="rect">
            <a:avLst/>
          </a:prstGeom>
          <a:noFill/>
          <a:ln w="9525">
            <a:solidFill>
              <a:schemeClr val="accent1"/>
            </a:solid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 - Review Merit Changes </a:t>
            </a:r>
            <a:endParaRPr lang="en-US" dirty="0"/>
          </a:p>
        </p:txBody>
      </p:sp>
      <p:sp>
        <p:nvSpPr>
          <p:cNvPr id="3" name="Content Placeholder 2"/>
          <p:cNvSpPr>
            <a:spLocks noGrp="1"/>
          </p:cNvSpPr>
          <p:nvPr>
            <p:ph idx="1"/>
          </p:nvPr>
        </p:nvSpPr>
        <p:spPr>
          <a:xfrm>
            <a:off x="5029200" y="990600"/>
            <a:ext cx="3733800" cy="4953000"/>
          </a:xfrm>
        </p:spPr>
        <p:txBody>
          <a:bodyPr>
            <a:normAutofit/>
          </a:bodyPr>
          <a:lstStyle/>
          <a:p>
            <a:r>
              <a:rPr lang="en-US" dirty="0" smtClean="0"/>
              <a:t>Log into Oracle</a:t>
            </a:r>
          </a:p>
          <a:p>
            <a:r>
              <a:rPr lang="en-US" dirty="0" smtClean="0"/>
              <a:t>Click “ON Manager Self Service”</a:t>
            </a:r>
          </a:p>
          <a:p>
            <a:r>
              <a:rPr lang="en-US" dirty="0" smtClean="0"/>
              <a:t>Click “View My Employee Information”</a:t>
            </a:r>
          </a:p>
          <a:p>
            <a:r>
              <a:rPr lang="en-US" dirty="0" smtClean="0"/>
              <a:t>Click “Salary” tab</a:t>
            </a:r>
          </a:p>
          <a:p>
            <a:r>
              <a:rPr lang="en-US" dirty="0" smtClean="0"/>
              <a:t>Click employee name to view details</a:t>
            </a:r>
          </a:p>
          <a:p>
            <a:endParaRPr lang="en-US" dirty="0" smtClean="0"/>
          </a:p>
        </p:txBody>
      </p:sp>
      <p:pic>
        <p:nvPicPr>
          <p:cNvPr id="73730" name="Picture 2"/>
          <p:cNvPicPr>
            <a:picLocks noChangeAspect="1" noChangeArrowheads="1"/>
          </p:cNvPicPr>
          <p:nvPr/>
        </p:nvPicPr>
        <p:blipFill>
          <a:blip r:embed="rId2" cstate="print"/>
          <a:srcRect/>
          <a:stretch>
            <a:fillRect/>
          </a:stretch>
        </p:blipFill>
        <p:spPr bwMode="auto">
          <a:xfrm>
            <a:off x="381003" y="1021080"/>
            <a:ext cx="2825565" cy="2103120"/>
          </a:xfrm>
          <a:prstGeom prst="rect">
            <a:avLst/>
          </a:prstGeom>
          <a:noFill/>
          <a:ln w="9525">
            <a:noFill/>
            <a:miter lim="800000"/>
            <a:headEnd/>
            <a:tailEnd/>
          </a:ln>
        </p:spPr>
      </p:pic>
      <p:pic>
        <p:nvPicPr>
          <p:cNvPr id="73732" name="Picture 4"/>
          <p:cNvPicPr>
            <a:picLocks noChangeAspect="1" noChangeArrowheads="1"/>
          </p:cNvPicPr>
          <p:nvPr/>
        </p:nvPicPr>
        <p:blipFill>
          <a:blip r:embed="rId3" cstate="print"/>
          <a:srcRect/>
          <a:stretch>
            <a:fillRect/>
          </a:stretch>
        </p:blipFill>
        <p:spPr bwMode="auto">
          <a:xfrm>
            <a:off x="762000" y="2758440"/>
            <a:ext cx="3078998" cy="2194560"/>
          </a:xfrm>
          <a:prstGeom prst="rect">
            <a:avLst/>
          </a:prstGeom>
          <a:noFill/>
          <a:ln w="9525">
            <a:noFill/>
            <a:miter lim="800000"/>
            <a:headEnd/>
            <a:tailEnd/>
          </a:ln>
        </p:spPr>
      </p:pic>
      <p:pic>
        <p:nvPicPr>
          <p:cNvPr id="75779" name="Picture 3"/>
          <p:cNvPicPr>
            <a:picLocks noChangeAspect="1" noChangeArrowheads="1"/>
          </p:cNvPicPr>
          <p:nvPr/>
        </p:nvPicPr>
        <p:blipFill>
          <a:blip r:embed="rId4" cstate="print"/>
          <a:srcRect/>
          <a:stretch>
            <a:fillRect/>
          </a:stretch>
        </p:blipFill>
        <p:spPr bwMode="auto">
          <a:xfrm>
            <a:off x="1295400" y="4191000"/>
            <a:ext cx="3276600" cy="1981200"/>
          </a:xfrm>
          <a:prstGeom prst="rect">
            <a:avLst/>
          </a:prstGeom>
          <a:noFill/>
          <a:ln w="9525">
            <a:solidFill>
              <a:schemeClr val="accent1"/>
            </a:solid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Preparation - Obtain Equity Letter (if applicable)</a:t>
            </a:r>
            <a:endParaRPr lang="en-US" dirty="0"/>
          </a:p>
        </p:txBody>
      </p:sp>
      <p:sp>
        <p:nvSpPr>
          <p:cNvPr id="3" name="Content Placeholder 2"/>
          <p:cNvSpPr>
            <a:spLocks noGrp="1"/>
          </p:cNvSpPr>
          <p:nvPr>
            <p:ph idx="1"/>
          </p:nvPr>
        </p:nvSpPr>
        <p:spPr/>
        <p:txBody>
          <a:bodyPr/>
          <a:lstStyle/>
          <a:p>
            <a:r>
              <a:rPr lang="en-US" dirty="0" smtClean="0"/>
              <a:t>Equity letters are prepared in Phoenix; they are legal documents</a:t>
            </a:r>
          </a:p>
          <a:p>
            <a:r>
              <a:rPr lang="en-US" dirty="0" smtClean="0"/>
              <a:t>Local HR will be provided equity letters for their management teams  </a:t>
            </a:r>
          </a:p>
          <a:p>
            <a:r>
              <a:rPr lang="en-US" dirty="0" smtClean="0"/>
              <a:t>Equity letters must not be distributed before the official grant date of March 5, 2012 </a:t>
            </a:r>
          </a:p>
          <a:p>
            <a:r>
              <a:rPr lang="en-US" dirty="0" smtClean="0"/>
              <a:t>Equity letters must be delivered by March 16, 2012 </a:t>
            </a:r>
          </a:p>
          <a:p>
            <a:r>
              <a:rPr lang="en-US" dirty="0" smtClean="0"/>
              <a:t>It will be several weeks before employees get a notice from E*Trade to accept their grant  </a:t>
            </a:r>
          </a:p>
          <a:p>
            <a:pPr lvl="1"/>
            <a:r>
              <a:rPr lang="en-US" dirty="0" smtClean="0"/>
              <a:t>It is important  to accept the grant or it will be cancelled</a:t>
            </a:r>
          </a:p>
          <a:p>
            <a:pPr lvl="1"/>
            <a:r>
              <a:rPr lang="en-US" dirty="0" smtClean="0"/>
              <a:t>Please encourage employees to watch for notice and accept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 - Promotion Tasks (if applicable) </a:t>
            </a:r>
            <a:endParaRPr lang="en-US" dirty="0"/>
          </a:p>
        </p:txBody>
      </p:sp>
      <p:sp>
        <p:nvSpPr>
          <p:cNvPr id="3" name="Content Placeholder 2"/>
          <p:cNvSpPr>
            <a:spLocks noGrp="1"/>
          </p:cNvSpPr>
          <p:nvPr>
            <p:ph idx="1"/>
          </p:nvPr>
        </p:nvSpPr>
        <p:spPr/>
        <p:txBody>
          <a:bodyPr>
            <a:normAutofit lnSpcReduction="10000"/>
          </a:bodyPr>
          <a:lstStyle/>
          <a:p>
            <a:r>
              <a:rPr lang="en-US" dirty="0" smtClean="0"/>
              <a:t>Tools</a:t>
            </a:r>
          </a:p>
          <a:p>
            <a:pPr lvl="1"/>
            <a:r>
              <a:rPr lang="en-US" dirty="0" smtClean="0"/>
              <a:t>Processes and Forms under  Human Resources &gt; </a:t>
            </a:r>
            <a:r>
              <a:rPr lang="en-US" dirty="0" smtClean="0">
                <a:hlinkClick r:id="rId3"/>
              </a:rPr>
              <a:t>Total Rewards </a:t>
            </a:r>
            <a:r>
              <a:rPr lang="en-US" dirty="0" smtClean="0"/>
              <a:t>&gt;  </a:t>
            </a:r>
            <a:r>
              <a:rPr lang="en-US" dirty="0" smtClean="0">
                <a:hlinkClick r:id="rId4"/>
              </a:rPr>
              <a:t>Career Development</a:t>
            </a:r>
            <a:r>
              <a:rPr lang="en-US" dirty="0" smtClean="0"/>
              <a:t> </a:t>
            </a:r>
          </a:p>
          <a:p>
            <a:pPr lvl="1"/>
            <a:r>
              <a:rPr lang="en-US" dirty="0" smtClean="0">
                <a:hlinkClick r:id="rId5"/>
              </a:rPr>
              <a:t>Oracle</a:t>
            </a:r>
            <a:r>
              <a:rPr lang="en-US" dirty="0" smtClean="0"/>
              <a:t> Manager Self Service</a:t>
            </a:r>
          </a:p>
          <a:p>
            <a:pPr lvl="1"/>
            <a:r>
              <a:rPr lang="en-US" dirty="0" smtClean="0">
                <a:hlinkClick r:id="rId6"/>
              </a:rPr>
              <a:t>UPK training </a:t>
            </a:r>
            <a:r>
              <a:rPr lang="en-US" dirty="0" smtClean="0"/>
              <a:t> for Manager Self Service  </a:t>
            </a:r>
          </a:p>
          <a:p>
            <a:r>
              <a:rPr lang="en-US" dirty="0" smtClean="0"/>
              <a:t>Process</a:t>
            </a:r>
          </a:p>
          <a:p>
            <a:pPr lvl="1"/>
            <a:r>
              <a:rPr lang="en-US" dirty="0" smtClean="0"/>
              <a:t>Choose appropriate form and process  </a:t>
            </a:r>
          </a:p>
          <a:p>
            <a:pPr lvl="1"/>
            <a:r>
              <a:rPr lang="en-US" dirty="0" smtClean="0"/>
              <a:t>Complete justification  </a:t>
            </a:r>
          </a:p>
          <a:p>
            <a:pPr lvl="1"/>
            <a:r>
              <a:rPr lang="en-US" dirty="0" smtClean="0"/>
              <a:t>Obtain preliminary approval</a:t>
            </a:r>
          </a:p>
          <a:p>
            <a:pPr lvl="1"/>
            <a:r>
              <a:rPr lang="en-US" dirty="0" smtClean="0"/>
              <a:t>Use </a:t>
            </a:r>
            <a:r>
              <a:rPr lang="en-US" dirty="0" smtClean="0">
                <a:hlinkClick r:id="rId5"/>
              </a:rPr>
              <a:t>Oracle</a:t>
            </a:r>
            <a:r>
              <a:rPr lang="en-US" dirty="0" smtClean="0"/>
              <a:t> Manager Self Service to enter pay grade and salary change; attach justification documentation</a:t>
            </a:r>
          </a:p>
          <a:p>
            <a:r>
              <a:rPr lang="en-US" dirty="0" smtClean="0"/>
              <a:t>Desired outcomes</a:t>
            </a:r>
          </a:p>
          <a:p>
            <a:pPr lvl="1"/>
            <a:r>
              <a:rPr lang="en-US" dirty="0" smtClean="0"/>
              <a:t>Promotion justification completed</a:t>
            </a:r>
          </a:p>
          <a:p>
            <a:pPr lvl="1"/>
            <a:r>
              <a:rPr lang="en-US" dirty="0" smtClean="0"/>
              <a:t>Promotion decision completed and documented</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Adobe 명조 Std Acro M"/>
        <a:cs typeface=""/>
      </a:majorFont>
      <a:minorFont>
        <a:latin typeface="Arial"/>
        <a:ea typeface="Adobe 명조 Std Acro M"/>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Adobe 명조 Std Acro M" charset="-127"/>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Adobe 명조 Std Acro M" charset="-127"/>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D9D5B3C0CC9CB408781F026CA148F09" ma:contentTypeVersion="0" ma:contentTypeDescription="Create a new document." ma:contentTypeScope="" ma:versionID="6f3c81e3367c5d10748c780137f5592a">
  <xsd:schema xmlns:xsd="http://www.w3.org/2001/XMLSchema" xmlns:p="http://schemas.microsoft.com/office/2006/metadata/properties" targetNamespace="http://schemas.microsoft.com/office/2006/metadata/properties" ma:root="true" ma:fieldsID="74a34f8ae59ef3969074a5355025be0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FB6C5E4-1926-459C-A9E0-6B87E4E10081}">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2.xml><?xml version="1.0" encoding="utf-8"?>
<ds:datastoreItem xmlns:ds="http://schemas.openxmlformats.org/officeDocument/2006/customXml" ds:itemID="{1AF51FFB-25E0-4A33-A47B-5332621FB297}">
  <ds:schemaRefs>
    <ds:schemaRef ds:uri="http://schemas.microsoft.com/sharepoint/v3/contenttype/forms"/>
  </ds:schemaRefs>
</ds:datastoreItem>
</file>

<file path=customXml/itemProps3.xml><?xml version="1.0" encoding="utf-8"?>
<ds:datastoreItem xmlns:ds="http://schemas.openxmlformats.org/officeDocument/2006/customXml" ds:itemID="{735ED7FA-96F1-4FDF-9A5D-509F3D6EC9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3033</TotalTime>
  <Words>3650</Words>
  <Application>Microsoft Office PowerPoint</Application>
  <PresentationFormat>On-screen Show (4:3)</PresentationFormat>
  <Paragraphs>483</Paragraphs>
  <Slides>30</Slides>
  <Notes>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2" baseType="lpstr">
      <vt:lpstr>Blank Presentation</vt:lpstr>
      <vt:lpstr>Worksheet</vt:lpstr>
      <vt:lpstr>Annual Performance Appraisal  Delivery Training</vt:lpstr>
      <vt:lpstr>Objectives for this Session</vt:lpstr>
      <vt:lpstr>Communication Schedule</vt:lpstr>
      <vt:lpstr>Appraisal process steps  </vt:lpstr>
      <vt:lpstr>Delivering Annual Performance Messages</vt:lpstr>
      <vt:lpstr>Preparation</vt:lpstr>
      <vt:lpstr>Preparation - Review Merit Changes </vt:lpstr>
      <vt:lpstr>Preparation - Obtain Equity Letter (if applicable)</vt:lpstr>
      <vt:lpstr>Preparation - Promotion Tasks (if applicable) </vt:lpstr>
      <vt:lpstr>Preparation - Overall Message</vt:lpstr>
      <vt:lpstr>Rehearsal – Accomplishments, Performance</vt:lpstr>
      <vt:lpstr>Rehearsal – Improvement Areas, Ratings</vt:lpstr>
      <vt:lpstr>Rehearsal - Communicating Merit and Equity</vt:lpstr>
      <vt:lpstr>Just Prior to Delivery – Share with Employee…</vt:lpstr>
      <vt:lpstr> Appraisal Delivery One-on-One</vt:lpstr>
      <vt:lpstr>Follow-up After the One-on-One</vt:lpstr>
      <vt:lpstr>Escalation </vt:lpstr>
      <vt:lpstr>Summary</vt:lpstr>
      <vt:lpstr>Reference</vt:lpstr>
      <vt:lpstr>Allocating merit, lump sum - budget  </vt:lpstr>
      <vt:lpstr>Allocating merit, lump sum - rating</vt:lpstr>
      <vt:lpstr>Allocating merit, lump sum – pay range</vt:lpstr>
      <vt:lpstr>Allocating merit, lump sum - promotions</vt:lpstr>
      <vt:lpstr>Allocating merit, lump sum - message</vt:lpstr>
      <vt:lpstr>Allocating merit, lump sum – internal equity</vt:lpstr>
      <vt:lpstr>Factors for allocating equity</vt:lpstr>
      <vt:lpstr>Nine-box Rating Descriptions</vt:lpstr>
      <vt:lpstr>Nine-box Rating Phrases, Abbreviations</vt:lpstr>
      <vt:lpstr>Below Expectations Guidelines </vt:lpstr>
      <vt:lpstr>Performance Rating 1-5 Definitions for DL    </vt:lpstr>
    </vt:vector>
  </TitlesOfParts>
  <Company>Steve West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Master Template</dc:title>
  <dc:creator>Steve West</dc:creator>
  <cp:lastModifiedBy>ON Semiconductor</cp:lastModifiedBy>
  <cp:revision>232</cp:revision>
  <dcterms:created xsi:type="dcterms:W3CDTF">2008-02-21T17:33:03Z</dcterms:created>
  <dcterms:modified xsi:type="dcterms:W3CDTF">2012-08-30T16:15:47Z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0x0101002D9D5B3C0CC9CB408781F026CA148F09</vt:lpwstr>
  </property>
</Properties>
</file>